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317" r:id="rId3"/>
    <p:sldId id="316" r:id="rId4"/>
    <p:sldId id="292" r:id="rId5"/>
    <p:sldId id="323" r:id="rId6"/>
    <p:sldId id="293" r:id="rId7"/>
    <p:sldId id="295" r:id="rId8"/>
    <p:sldId id="259" r:id="rId9"/>
    <p:sldId id="280" r:id="rId10"/>
    <p:sldId id="291" r:id="rId11"/>
    <p:sldId id="261" r:id="rId12"/>
    <p:sldId id="263" r:id="rId13"/>
    <p:sldId id="285" r:id="rId14"/>
    <p:sldId id="264" r:id="rId15"/>
    <p:sldId id="318" r:id="rId16"/>
    <p:sldId id="282" r:id="rId17"/>
    <p:sldId id="283" r:id="rId18"/>
    <p:sldId id="319" r:id="rId19"/>
    <p:sldId id="267" r:id="rId20"/>
    <p:sldId id="268" r:id="rId21"/>
    <p:sldId id="296" r:id="rId22"/>
    <p:sldId id="294" r:id="rId23"/>
    <p:sldId id="289" r:id="rId24"/>
    <p:sldId id="322" r:id="rId25"/>
    <p:sldId id="299" r:id="rId26"/>
    <p:sldId id="266" r:id="rId27"/>
    <p:sldId id="298" r:id="rId28"/>
    <p:sldId id="314" r:id="rId29"/>
    <p:sldId id="300" r:id="rId30"/>
    <p:sldId id="301" r:id="rId31"/>
    <p:sldId id="270" r:id="rId32"/>
    <p:sldId id="302" r:id="rId33"/>
    <p:sldId id="306" r:id="rId34"/>
    <p:sldId id="307" r:id="rId35"/>
    <p:sldId id="276" r:id="rId36"/>
    <p:sldId id="278" r:id="rId37"/>
    <p:sldId id="303" r:id="rId38"/>
    <p:sldId id="304" r:id="rId39"/>
    <p:sldId id="315" r:id="rId40"/>
    <p:sldId id="312" r:id="rId41"/>
    <p:sldId id="313" r:id="rId42"/>
    <p:sldId id="308" r:id="rId43"/>
    <p:sldId id="310" r:id="rId44"/>
    <p:sldId id="311" r:id="rId45"/>
    <p:sldId id="297" r:id="rId4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46B1"/>
    <a:srgbClr val="717074"/>
    <a:srgbClr val="387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8" autoAdjust="0"/>
    <p:restoredTop sz="72184" autoAdjust="0"/>
  </p:normalViewPr>
  <p:slideViewPr>
    <p:cSldViewPr snapToGrid="0">
      <p:cViewPr>
        <p:scale>
          <a:sx n="134" d="100"/>
          <a:sy n="134" d="100"/>
        </p:scale>
        <p:origin x="21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662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573E1-527C-4197-94FB-7A991ACBBC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C103-DAD4-4758-AEAB-B612216163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5074F65-E23F-48F0-B7D8-179DAE88B8E3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C703D-CE1E-4660-82EF-D542048AE0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DF4E-64DC-4480-A2AB-38047307BF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FA5F0802-0A54-45EB-A9D7-F82D4494E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5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55CBE59-A932-448A-B555-6BEC86102447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5A54815-8613-4FC4-8AD3-666AC0106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7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6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techniques to update the parameters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RMSProp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Adagrad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Adadelta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Adam (popular approach)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89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 Shift input to activation function to mean 0 and </a:t>
            </a:r>
            <a:r>
              <a:rPr lang="en-US" dirty="0" err="1"/>
              <a:t>sd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7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Keep weights center at 0 with </a:t>
            </a:r>
            <a:r>
              <a:rPr lang="en-US" dirty="0" err="1"/>
              <a:t>sd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02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input data center at 0 and </a:t>
            </a:r>
            <a:r>
              <a:rPr lang="en-US" dirty="0" err="1"/>
              <a:t>sd</a:t>
            </a:r>
            <a:r>
              <a:rPr lang="en-US" dirty="0"/>
              <a:t> 1</a:t>
            </a:r>
          </a:p>
          <a:p>
            <a:r>
              <a:rPr lang="en-US" dirty="0"/>
              <a:t>Why do batch normalization at every layer?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progressive layer situation will no longer be the same</a:t>
            </a:r>
          </a:p>
          <a:p>
            <a:pPr marL="0" indent="0">
              <a:buFontTx/>
              <a:buNone/>
            </a:pPr>
            <a:r>
              <a:rPr lang="en-US" dirty="0"/>
              <a:t>Every batch has its own mean and </a:t>
            </a:r>
            <a:r>
              <a:rPr lang="en-US" dirty="0" err="1"/>
              <a:t>sd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During prediction</a:t>
            </a:r>
          </a:p>
          <a:p>
            <a:pPr marL="0" indent="0">
              <a:buFontTx/>
              <a:buNone/>
            </a:pPr>
            <a:r>
              <a:rPr lang="en-US" dirty="0"/>
              <a:t>- Take average of mean and </a:t>
            </a:r>
            <a:r>
              <a:rPr lang="en-US" dirty="0" err="1"/>
              <a:t>sd</a:t>
            </a:r>
            <a:r>
              <a:rPr lang="en-US" dirty="0"/>
              <a:t> of training data for the last few batches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03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 Regularization: Penalize large weights; reduce paying too much attention for particular features</a:t>
            </a:r>
          </a:p>
          <a:p>
            <a:r>
              <a:rPr lang="en-US" dirty="0"/>
              <a:t>Ensemble Methods: Averaging out the result of multiple models to cancel out random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5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Detects when overfitting starts to occur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Stop training when this happens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Only do during training stage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Resample at every batch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every layer, randomly drop percentage (p) of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Scale up weighted sum after dropout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Inferencing stage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Without dropout is equivalent to </a:t>
            </a:r>
            <a:r>
              <a:rPr lang="en-US" dirty="0" err="1"/>
              <a:t>ensembling</a:t>
            </a:r>
            <a:r>
              <a:rPr lang="en-US" dirty="0"/>
              <a:t> many dropout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5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Input: Image in 3d RGB Values ; Output: Predicted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Problems with FC Layers for Image Classification: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Lose neighboring spatial relationship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Performs poorly when image is shifted and transformed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Solution Convolutional Neural Networks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Conv Layers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Pooling Layers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Previous in FC: Data has 2 Dimensions (Batch, Feature)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Now in CNN Image Data: Data has 4 Dimensions (Batch, Channels, Height, Width)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Feature Engineering: Construct various input features to use for prediction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Model Building: Various ML </a:t>
            </a:r>
            <a:r>
              <a:rPr lang="en-US" dirty="0" err="1"/>
              <a:t>algos</a:t>
            </a:r>
            <a:r>
              <a:rPr lang="en-US" dirty="0"/>
              <a:t> to fit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Decision Tree / Random Forest / </a:t>
            </a:r>
            <a:r>
              <a:rPr lang="en-US" dirty="0" err="1"/>
              <a:t>XGBoost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Naïve Bayes / Bayesian Network / HMM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Linear / Logistic Regression / SVM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32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Filter has 3 dimensions: (channels, height, width) where width=height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Multidimensional weights in conv layers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FC can be considered as special case of CNN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Filter slidable panel of weights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6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Sliding and movement operation Is similar to a conv filter</a:t>
            </a:r>
          </a:p>
          <a:p>
            <a:r>
              <a:rPr lang="en-US" dirty="0"/>
              <a:t>However, conv filter has no weights</a:t>
            </a:r>
          </a:p>
          <a:p>
            <a:r>
              <a:rPr lang="en-US" dirty="0"/>
              <a:t>Instead of dot product, we use avg or max across the filter</a:t>
            </a:r>
          </a:p>
          <a:p>
            <a:endParaRPr lang="en-US" dirty="0"/>
          </a:p>
          <a:p>
            <a:r>
              <a:rPr lang="en-US" dirty="0"/>
              <a:t>Properties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Uninvertable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Kernel size is often the same as the stride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Thus non–overlapping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46E06-5155-164C-8CC0-5AC94621D1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inputs to RNN Layers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Input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Output of previous timestep called ”hidden state”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“hidden state” accumulates meaning of all previous timesteps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Strengths of RNN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Can handle variable size inputs unlike FC and CNN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Example: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Input x: stock price at every day;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output h: one day shift of x; price tomorrow of each day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Problem with Long Term Memory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Nature of RNNs: many many layers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Vanishing gradient problem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Series of multiplication through layers causing small and large values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RNNs can not be performed </a:t>
            </a:r>
            <a:r>
              <a:rPr lang="en-US" dirty="0" err="1"/>
              <a:t>parallely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Current timestep depends on output of previous timestep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23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Input Dimensions: (Batch, Timesteps, Feature)</a:t>
            </a:r>
          </a:p>
          <a:p>
            <a:r>
              <a:rPr lang="en-US" baseline="0" dirty="0"/>
              <a:t>Output, Last Hidden:</a:t>
            </a:r>
          </a:p>
          <a:p>
            <a:r>
              <a:rPr lang="en-US" baseline="0" dirty="0"/>
              <a:t>Output Dimensions: (Batch, Timesteps, Hidden Units)</a:t>
            </a:r>
          </a:p>
          <a:p>
            <a:r>
              <a:rPr lang="en-US" baseline="0" dirty="0"/>
              <a:t>Last Hidden: (Batch, 1, Hidden Units)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46E06-5155-164C-8CC0-5AC94621D1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06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46E06-5155-164C-8CC0-5AC94621D1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0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Aimed to solve vanishing gradient problem of RNN</a:t>
            </a:r>
          </a:p>
          <a:p>
            <a:r>
              <a:rPr lang="en-US" dirty="0"/>
              <a:t>Previous: only 1 hidden state</a:t>
            </a:r>
          </a:p>
          <a:p>
            <a:r>
              <a:rPr lang="en-US" dirty="0"/>
              <a:t>Now: 1 long term hidden state (c), 1 short term hidden state (h)</a:t>
            </a:r>
          </a:p>
          <a:p>
            <a:endParaRPr lang="en-US" dirty="0"/>
          </a:p>
          <a:p>
            <a:r>
              <a:rPr lang="en-US" dirty="0"/>
              <a:t>Long term memory: addition only</a:t>
            </a:r>
          </a:p>
          <a:p>
            <a:r>
              <a:rPr lang="en-US" dirty="0"/>
              <a:t>Short term memory: multiplication and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46E06-5155-164C-8CC0-5AC94621D1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24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46E06-5155-164C-8CC0-5AC94621D1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5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46E06-5155-164C-8CC0-5AC94621D1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51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 uniquely defined by parameters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Tune parameters to minimize the loss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Compute gradient of Loss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Update parameters with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4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Bottleneck of Traditional Machine Learning: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Feature Engineering: requires human experts with lots of domain knowledge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Deep Neural Network: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Hidden Layers automatically construct features from input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Layer in NN: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neuron units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Each neuron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Weighted sum: linearly combine last layers outputs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Activation function: introduce nonlinearity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Fully Connected: Every neuron is connected between consecutive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8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ReLU</a:t>
            </a:r>
            <a:r>
              <a:rPr lang="en-US" dirty="0"/>
              <a:t>: most popular used in practice for hidden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Sigmoid / tanh used in earlier generations of Deep Learning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Used in output layers rather than hidden layers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Other three are more sophisticated, less frequently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3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Regression: minimize the difference between prediction and true value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Mean Squared Error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Classification: maximize the likelihood of training label P(y | x)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Cross Entropy Loss: Log likelihood of the true label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0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Learning Rate: affects influence of each training loop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Low Learning Rate: model takes very long to converge to optimal params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High Learning Rate: gradient of Loss will keep fluctuation and will be more difficult to converge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When do we start to update our parameters?</a:t>
            </a:r>
          </a:p>
          <a:p>
            <a:pPr marL="171450" indent="-171450">
              <a:buFontTx/>
              <a:buChar char="-"/>
            </a:pPr>
            <a:r>
              <a:rPr lang="en-US" dirty="0"/>
              <a:t>2 Extremes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 dataset: takes into account all data; model will take long to update parameters (especially small learning rate)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Every datapoint: fast; model parameters hard to converge due to fluctuation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Minibatches: break down dataset into multiple batches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Extremes are special case of minibatch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 Epoch is going through all minibatches within full dataset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Can train on minibatches in parallel by matching batch to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Ovular shape of contour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model spends a lot of time jittering back and forth before converging to minimum.</a:t>
            </a:r>
          </a:p>
          <a:p>
            <a:pPr marL="0" indent="0">
              <a:buFontTx/>
              <a:buNone/>
            </a:pPr>
            <a:r>
              <a:rPr lang="en-US" dirty="0"/>
              <a:t>Leverage horizontal momentum to steer direction to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54815-8613-4FC4-8AD3-666AC0106C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8797" y="6074830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2016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2016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7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6347" y="5213798"/>
            <a:ext cx="3734854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1" y="5213798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2869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56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1" y="1371600"/>
            <a:ext cx="524256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5242560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0"/>
            <a:ext cx="5242560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1" y="1371600"/>
            <a:ext cx="5242560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1" y="2057400"/>
            <a:ext cx="5242560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82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3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53193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2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800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01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70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52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6496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6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0" y="4953000"/>
            <a:ext cx="4775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98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01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1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0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636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797" y="6074830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2016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2016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4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8" y="-1"/>
            <a:ext cx="1221170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6096001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76600"/>
            <a:ext cx="6096001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10299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70" y="2702443"/>
            <a:ext cx="5347872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399" y="2593231"/>
            <a:ext cx="4813302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0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230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770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2021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2"/>
            <a:ext cx="12192127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1" y="4740499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024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96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0" y="342901"/>
            <a:ext cx="1097280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42901"/>
            <a:ext cx="9550400" cy="56769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6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5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3750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0" y="1676400"/>
            <a:ext cx="73152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6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6096001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76600"/>
            <a:ext cx="6096001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42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399" y="2593231"/>
            <a:ext cx="4813302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0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13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2271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2758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72" y="5408768"/>
            <a:ext cx="1980129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2" y="6464301"/>
            <a:ext cx="518160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48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C862594-713F-42C7-A812-F9ADAF0BEABC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72" y="5408768"/>
            <a:ext cx="1980129" cy="14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egAeph9UaA&amp;list=PLJV_el3uVTsPy9oCRY30oBPNLCo89yu49" TargetMode="External"/><Relationship Id="rId2" Type="http://schemas.openxmlformats.org/officeDocument/2006/relationships/hyperlink" Target="http://cs231n.stanford.edu/syllabus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xki61j7z-30" TargetMode="External"/><Relationship Id="rId4" Type="http://schemas.openxmlformats.org/officeDocument/2006/relationships/hyperlink" Target="http://colah.github.io/posts/2015-08-Understanding-LSTM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decc-draco-sm-master001:31505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Workshop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380672"/>
            <a:ext cx="455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Ricky Ho</a:t>
            </a:r>
          </a:p>
          <a:p>
            <a:r>
              <a:rPr lang="en-US" sz="1600" dirty="0">
                <a:solidFill>
                  <a:schemeClr val="bg1"/>
                </a:solidFill>
              </a:rPr>
              <a:t>HCIBU</a:t>
            </a:r>
          </a:p>
        </p:txBody>
      </p:sp>
    </p:spTree>
    <p:extLst>
      <p:ext uri="{BB962C8B-B14F-4D97-AF65-F5344CB8AC3E}">
        <p14:creationId xmlns:p14="http://schemas.microsoft.com/office/powerpoint/2010/main" val="407901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9413-36EA-2F42-8760-96D69414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Loss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F6322-3CE8-8F47-8F4D-924DDC15B7B2}"/>
              </a:ext>
            </a:extLst>
          </p:cNvPr>
          <p:cNvSpPr/>
          <p:nvPr/>
        </p:nvSpPr>
        <p:spPr>
          <a:xfrm>
            <a:off x="1255098" y="3150046"/>
            <a:ext cx="1281994" cy="1960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Predict(</a:t>
            </a:r>
            <a:r>
              <a:rPr lang="en-US" sz="1400" dirty="0" err="1"/>
              <a:t>x;w</a:t>
            </a:r>
            <a:r>
              <a:rPr lang="en-US" sz="1400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FAA332-9C62-6C48-B398-EDEA093FB2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787028" y="4130295"/>
            <a:ext cx="468070" cy="95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1BBCC9-487F-FC4B-A58A-528CC22C6058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537092" y="4130294"/>
            <a:ext cx="6357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6C3EC6E-C8B6-354E-87E5-BF13832EC991}"/>
                  </a:ext>
                </a:extLst>
              </p:cNvPr>
              <p:cNvSpPr/>
              <p:nvPr/>
            </p:nvSpPr>
            <p:spPr>
              <a:xfrm>
                <a:off x="3172856" y="3555215"/>
                <a:ext cx="1208808" cy="115015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Loss()</a:t>
                </a:r>
              </a:p>
              <a:p>
                <a:pPr algn="ctr"/>
                <a:r>
                  <a:rPr lang="en-US" sz="1400" dirty="0"/>
                  <a:t>Square error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h𝑎𝑡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6C3EC6E-C8B6-354E-87E5-BF13832EC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56" y="3555215"/>
                <a:ext cx="1208808" cy="1150157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F5E804-D668-7740-B8DB-849DE564888B}"/>
              </a:ext>
            </a:extLst>
          </p:cNvPr>
          <p:cNvSpPr txBox="1"/>
          <p:nvPr/>
        </p:nvSpPr>
        <p:spPr>
          <a:xfrm>
            <a:off x="512594" y="39860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838E3-8663-E24E-9A32-930FB01E4734}"/>
              </a:ext>
            </a:extLst>
          </p:cNvPr>
          <p:cNvSpPr txBox="1"/>
          <p:nvPr/>
        </p:nvSpPr>
        <p:spPr>
          <a:xfrm>
            <a:off x="512594" y="260326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DD8D33-18D3-CB42-A5A9-A3CF7431A128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787028" y="2757150"/>
            <a:ext cx="2990232" cy="79806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F035799-302C-D342-B6FD-7767A0741AD1}"/>
              </a:ext>
            </a:extLst>
          </p:cNvPr>
          <p:cNvCxnSpPr>
            <a:cxnSpLocks/>
            <a:stCxn id="6" idx="3"/>
            <a:endCxn id="3" idx="2"/>
          </p:cNvCxnSpPr>
          <p:nvPr/>
        </p:nvCxnSpPr>
        <p:spPr>
          <a:xfrm flipH="1">
            <a:off x="1896095" y="4130294"/>
            <a:ext cx="2485569" cy="980247"/>
          </a:xfrm>
          <a:prstGeom prst="bentConnector4">
            <a:avLst>
              <a:gd name="adj1" fmla="val -7049"/>
              <a:gd name="adj2" fmla="val 15288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81FF0C-2F0E-114F-B446-FF08B4ED7F09}"/>
              </a:ext>
            </a:extLst>
          </p:cNvPr>
          <p:cNvSpPr txBox="1"/>
          <p:nvPr/>
        </p:nvSpPr>
        <p:spPr>
          <a:xfrm>
            <a:off x="2554325" y="378963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y_hat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7BFD3-1147-2D46-9873-6361D8451564}"/>
                  </a:ext>
                </a:extLst>
              </p:cNvPr>
              <p:cNvSpPr txBox="1"/>
              <p:nvPr/>
            </p:nvSpPr>
            <p:spPr>
              <a:xfrm>
                <a:off x="2463050" y="5029297"/>
                <a:ext cx="1503745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7BFD3-1147-2D46-9873-6361D8451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50" y="5029297"/>
                <a:ext cx="1503745" cy="501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572ADF4-6874-F045-B8BD-475BAA4BB9BA}"/>
              </a:ext>
            </a:extLst>
          </p:cNvPr>
          <p:cNvSpPr/>
          <p:nvPr/>
        </p:nvSpPr>
        <p:spPr>
          <a:xfrm>
            <a:off x="6567169" y="3137794"/>
            <a:ext cx="1281994" cy="1960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Predict(</a:t>
            </a:r>
            <a:r>
              <a:rPr lang="en-US" sz="1400" dirty="0" err="1"/>
              <a:t>x;w</a:t>
            </a:r>
            <a:r>
              <a:rPr lang="en-US" sz="1400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58B0AA-A8A9-8D49-A8F7-A1FD48EDE86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 flipV="1">
            <a:off x="6099099" y="4118043"/>
            <a:ext cx="468070" cy="95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939B8-4FC5-8045-9879-F24C169AD84E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7849163" y="4118042"/>
            <a:ext cx="1597446" cy="1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5034-97B4-AF4E-BA72-0B7A952FEC0A}"/>
                  </a:ext>
                </a:extLst>
              </p:cNvPr>
              <p:cNvSpPr/>
              <p:nvPr/>
            </p:nvSpPr>
            <p:spPr>
              <a:xfrm>
                <a:off x="9446609" y="3555193"/>
                <a:ext cx="1770326" cy="115015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Loss()</a:t>
                </a:r>
              </a:p>
              <a:p>
                <a:pPr algn="ctr"/>
                <a:r>
                  <a:rPr lang="en-US" sz="1400" dirty="0"/>
                  <a:t>Cross Entropy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=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h𝑎𝑡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5034-97B4-AF4E-BA72-0B7A952FE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609" y="3555193"/>
                <a:ext cx="1770326" cy="1150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E32FE8-3BFF-AB47-B768-AFCE64B9C181}"/>
              </a:ext>
            </a:extLst>
          </p:cNvPr>
          <p:cNvSpPr txBox="1"/>
          <p:nvPr/>
        </p:nvSpPr>
        <p:spPr>
          <a:xfrm>
            <a:off x="5824665" y="397374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58440-91FE-F841-96CD-0A17E37328F8}"/>
              </a:ext>
            </a:extLst>
          </p:cNvPr>
          <p:cNvSpPr txBox="1"/>
          <p:nvPr/>
        </p:nvSpPr>
        <p:spPr>
          <a:xfrm>
            <a:off x="5824665" y="259100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E0D3F2-534A-D645-B4B1-C2F305945C9C}"/>
              </a:ext>
            </a:extLst>
          </p:cNvPr>
          <p:cNvCxnSpPr>
            <a:cxnSpLocks/>
            <a:stCxn id="18" idx="3"/>
            <a:endCxn id="16" idx="0"/>
          </p:cNvCxnSpPr>
          <p:nvPr/>
        </p:nvCxnSpPr>
        <p:spPr>
          <a:xfrm>
            <a:off x="6099099" y="2744898"/>
            <a:ext cx="4232673" cy="81029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1CBACCA-6DE5-004B-99D5-656BCE5314C2}"/>
              </a:ext>
            </a:extLst>
          </p:cNvPr>
          <p:cNvCxnSpPr>
            <a:cxnSpLocks/>
            <a:stCxn id="16" idx="3"/>
            <a:endCxn id="13" idx="2"/>
          </p:cNvCxnSpPr>
          <p:nvPr/>
        </p:nvCxnSpPr>
        <p:spPr>
          <a:xfrm flipH="1">
            <a:off x="7208166" y="4130272"/>
            <a:ext cx="4008769" cy="968017"/>
          </a:xfrm>
          <a:prstGeom prst="bentConnector4">
            <a:avLst>
              <a:gd name="adj1" fmla="val -5702"/>
              <a:gd name="adj2" fmla="val 1551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63D981-8F39-1F48-81B5-38B3028D9DE9}"/>
              </a:ext>
            </a:extLst>
          </p:cNvPr>
          <p:cNvSpPr txBox="1"/>
          <p:nvPr/>
        </p:nvSpPr>
        <p:spPr>
          <a:xfrm>
            <a:off x="7943226" y="3780846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</a:t>
            </a:r>
            <a:r>
              <a:rPr lang="en-US" sz="1400" dirty="0" err="1"/>
              <a:t>y_hat</a:t>
            </a:r>
            <a:r>
              <a:rPr lang="en-US" sz="1400" dirty="0"/>
              <a:t> = 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6F5530-8AF4-F349-9200-7A6CC4A574E1}"/>
                  </a:ext>
                </a:extLst>
              </p:cNvPr>
              <p:cNvSpPr txBox="1"/>
              <p:nvPr/>
            </p:nvSpPr>
            <p:spPr>
              <a:xfrm>
                <a:off x="8016724" y="5026331"/>
                <a:ext cx="1503745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6F5530-8AF4-F349-9200-7A6CC4A5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24" y="5026331"/>
                <a:ext cx="1503745" cy="501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B77940-7917-434A-97B4-660FD5AE244B}"/>
              </a:ext>
            </a:extLst>
          </p:cNvPr>
          <p:cNvCxnSpPr>
            <a:cxnSpLocks/>
          </p:cNvCxnSpPr>
          <p:nvPr/>
        </p:nvCxnSpPr>
        <p:spPr>
          <a:xfrm>
            <a:off x="7836373" y="3680770"/>
            <a:ext cx="1610236" cy="133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D45966-AEA7-E14F-AFED-2D8F911CAC5C}"/>
              </a:ext>
            </a:extLst>
          </p:cNvPr>
          <p:cNvCxnSpPr>
            <a:cxnSpLocks/>
          </p:cNvCxnSpPr>
          <p:nvPr/>
        </p:nvCxnSpPr>
        <p:spPr>
          <a:xfrm>
            <a:off x="7842768" y="4549198"/>
            <a:ext cx="1603841" cy="217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F691E3-0780-9C4B-A6A6-ABF57BA3CD9B}"/>
              </a:ext>
            </a:extLst>
          </p:cNvPr>
          <p:cNvSpPr txBox="1"/>
          <p:nvPr/>
        </p:nvSpPr>
        <p:spPr>
          <a:xfrm>
            <a:off x="7963463" y="332630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</a:t>
            </a:r>
            <a:r>
              <a:rPr lang="en-US" sz="1400" dirty="0" err="1"/>
              <a:t>y_hat</a:t>
            </a:r>
            <a:r>
              <a:rPr lang="en-US" sz="1400" dirty="0"/>
              <a:t> = 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6EC0B8-BA14-0141-A879-322E58E6A74B}"/>
              </a:ext>
            </a:extLst>
          </p:cNvPr>
          <p:cNvSpPr txBox="1"/>
          <p:nvPr/>
        </p:nvSpPr>
        <p:spPr>
          <a:xfrm>
            <a:off x="7940009" y="422151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</a:t>
            </a:r>
            <a:r>
              <a:rPr lang="en-US" sz="1400" dirty="0" err="1"/>
              <a:t>y_hat</a:t>
            </a:r>
            <a:r>
              <a:rPr lang="en-US" sz="1400" dirty="0"/>
              <a:t> = 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F24359-4BC8-3943-BF3F-EFB254A573CD}"/>
              </a:ext>
            </a:extLst>
          </p:cNvPr>
          <p:cNvSpPr txBox="1"/>
          <p:nvPr/>
        </p:nvSpPr>
        <p:spPr>
          <a:xfrm>
            <a:off x="512594" y="1940968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Regression: (predict a numeric quantity)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D990D-1793-BF45-AA95-2045558644A8}"/>
              </a:ext>
            </a:extLst>
          </p:cNvPr>
          <p:cNvSpPr txBox="1"/>
          <p:nvPr/>
        </p:nvSpPr>
        <p:spPr>
          <a:xfrm>
            <a:off x="5792747" y="1932785"/>
            <a:ext cx="461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Classification: (predict a discrete class)</a:t>
            </a:r>
          </a:p>
        </p:txBody>
      </p:sp>
    </p:spTree>
    <p:extLst>
      <p:ext uri="{BB962C8B-B14F-4D97-AF65-F5344CB8AC3E}">
        <p14:creationId xmlns:p14="http://schemas.microsoft.com/office/powerpoint/2010/main" val="157551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Model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528763"/>
                <a:ext cx="5242560" cy="4648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the parameters w that minimize the lost function</a:t>
                </a:r>
              </a:p>
              <a:p>
                <a:r>
                  <a:rPr lang="en-US" dirty="0"/>
                  <a:t>Total Loss = Data loss + Regularization loss</a:t>
                </a:r>
              </a:p>
              <a:p>
                <a:r>
                  <a:rPr lang="en-US" dirty="0"/>
                  <a:t>Data Loss</a:t>
                </a:r>
              </a:p>
              <a:p>
                <a:pPr lvl="1"/>
                <a:r>
                  <a:rPr lang="en-US" dirty="0"/>
                  <a:t>For classification</a:t>
                </a:r>
              </a:p>
              <a:p>
                <a:pPr lvl="2"/>
                <a:r>
                  <a:rPr lang="en-US" dirty="0"/>
                  <a:t>Correct class should have low loss</a:t>
                </a:r>
              </a:p>
              <a:p>
                <a:pPr lvl="2"/>
                <a:r>
                  <a:rPr lang="en-US" dirty="0"/>
                  <a:t>Multiclass SVM loss</a:t>
                </a:r>
              </a:p>
              <a:p>
                <a:pPr lvl="3"/>
                <a:r>
                  <a:rPr lang="en-US" dirty="0"/>
                  <a:t>Max(0, </a:t>
                </a:r>
                <a:r>
                  <a:rPr lang="en-US" dirty="0" err="1"/>
                  <a:t>score</a:t>
                </a:r>
                <a:r>
                  <a:rPr lang="en-US" baseline="-25000" dirty="0" err="1"/>
                  <a:t>incorrect_label</a:t>
                </a:r>
                <a:r>
                  <a:rPr lang="en-US" dirty="0"/>
                  <a:t> – </a:t>
                </a:r>
                <a:r>
                  <a:rPr lang="en-US" dirty="0" err="1"/>
                  <a:t>score</a:t>
                </a:r>
                <a:r>
                  <a:rPr lang="en-US" baseline="-25000" dirty="0" err="1"/>
                  <a:t>correct_label</a:t>
                </a:r>
                <a:r>
                  <a:rPr lang="en-US" dirty="0"/>
                  <a:t> + margin)</a:t>
                </a:r>
              </a:p>
              <a:p>
                <a:pPr lvl="2"/>
                <a:r>
                  <a:rPr lang="en-US" dirty="0"/>
                  <a:t>Cross-entropy loss</a:t>
                </a:r>
              </a:p>
              <a:p>
                <a:pPr lvl="3"/>
                <a:r>
                  <a:rPr lang="en-US" dirty="0"/>
                  <a:t>P(class = x) =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x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charset="0"/>
                          </a:rPr>
                          <m:t>𝑠𝑐𝑜𝑟𝑒𝑥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hu-H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hu-HU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b="0" i="1" baseline="30000" smtClean="0">
                                <a:latin typeface="Cambria Math" charset="0"/>
                              </a:rPr>
                              <m:t>𝑠𝑐𝑜𝑟𝑒𝑖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-log(P(class = </a:t>
                </a:r>
                <a:r>
                  <a:rPr lang="en-US" dirty="0" err="1"/>
                  <a:t>correct_label</a:t>
                </a:r>
                <a:r>
                  <a:rPr lang="en-US" dirty="0"/>
                  <a:t>))</a:t>
                </a:r>
              </a:p>
              <a:p>
                <a:pPr lvl="1"/>
                <a:r>
                  <a:rPr lang="en-US" dirty="0"/>
                  <a:t>For regression</a:t>
                </a:r>
              </a:p>
              <a:p>
                <a:pPr lvl="2"/>
                <a:r>
                  <a:rPr lang="en-US" dirty="0"/>
                  <a:t>Square loss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𝑎𝑐𝑡𝑢𝑎𝑙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528763"/>
                <a:ext cx="5242560" cy="4648200"/>
              </a:xfrm>
              <a:blipFill>
                <a:blip r:embed="rId3"/>
                <a:stretch>
                  <a:fillRect l="-2663" t="-2186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0" y="1528763"/>
                <a:ext cx="5181600" cy="43513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 propagation</a:t>
                </a:r>
              </a:p>
              <a:p>
                <a:pPr lvl="1"/>
                <a:r>
                  <a:rPr lang="en-US" dirty="0"/>
                  <a:t>Randomly initialize parameter w</a:t>
                </a:r>
              </a:p>
              <a:p>
                <a:pPr lvl="1"/>
                <a:r>
                  <a:rPr lang="en-US" dirty="0"/>
                  <a:t>Feed forward from input layer, hidden layer to output layer to compute the score of each class</a:t>
                </a:r>
              </a:p>
              <a:p>
                <a:pPr lvl="1"/>
                <a:r>
                  <a:rPr lang="en-US" dirty="0"/>
                  <a:t>Calculate the loss</a:t>
                </a:r>
              </a:p>
              <a:p>
                <a:pPr lvl="1"/>
                <a:r>
                  <a:rPr lang="en-US" dirty="0"/>
                  <a:t>Back propagate the gradient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and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finally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calculate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𝐿𝑜𝑠𝑠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w = w –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𝐿𝑜𝑠𝑠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Control of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Based on momentum</a:t>
                </a:r>
              </a:p>
              <a:p>
                <a:pPr lvl="1"/>
                <a:r>
                  <a:rPr lang="en-US" dirty="0"/>
                  <a:t>Start at high rate and decrease over time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0" y="1528763"/>
                <a:ext cx="5181600" cy="4351339"/>
              </a:xfrm>
              <a:blipFill>
                <a:blip r:embed="rId4"/>
                <a:stretch>
                  <a:fillRect l="-2445" t="-2332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66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431800"/>
            <a:ext cx="88011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892517" y="811628"/>
            <a:ext cx="10058400" cy="43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07" y="457200"/>
            <a:ext cx="7713785" cy="57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277A-D0A0-9F4F-8034-D3508D45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66460-ECCF-6A45-9FFF-E190BA275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593247"/>
            <a:ext cx="10972800" cy="4204905"/>
          </a:xfrm>
          <a:prstGeom prst="rect">
            <a:avLst/>
          </a:prstGeom>
        </p:spPr>
      </p:pic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F52777F-C3E0-0443-A357-6C05E94D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9486"/>
            <a:ext cx="5051461" cy="30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8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4" y="3187248"/>
            <a:ext cx="4736905" cy="3620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838200" y="1873568"/>
                <a:ext cx="7639929" cy="819444"/>
              </a:xfrm>
              <a:prstGeom prst="wedgeRectCallout">
                <a:avLst>
                  <a:gd name="adj1" fmla="val 30089"/>
                  <a:gd name="adj2" fmla="val 202352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𝑊𝑒𝑖𝑔h𝑡𝑀𝑎𝑡𝑟𝑖𝑥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𝑟𝑎𝑛𝑑𝑜𝑚𝑁𝑜𝑟𝑚𝑎𝑙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𝑚𝑢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𝑠𝑖𝑔𝑚𝑎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𝑖𝑛𝑝𝑢𝑡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h𝑖𝑑𝑑𝑒𝑛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𝑖𝑛𝑝𝑢𝑡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73568"/>
                <a:ext cx="7639929" cy="819444"/>
              </a:xfrm>
              <a:prstGeom prst="wedgeRectCallout">
                <a:avLst>
                  <a:gd name="adj1" fmla="val 30089"/>
                  <a:gd name="adj2" fmla="val 202352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4" y="796193"/>
            <a:ext cx="10058400" cy="51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0450-DA2F-9A4A-92E2-F7F6985A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D313-F9E7-A64E-A655-191FE596F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71600"/>
            <a:ext cx="6219092" cy="4648200"/>
          </a:xfrm>
        </p:spPr>
        <p:txBody>
          <a:bodyPr/>
          <a:lstStyle/>
          <a:p>
            <a:r>
              <a:rPr lang="en-US" dirty="0"/>
              <a:t>Learn the relationship too specific to your past data</a:t>
            </a:r>
          </a:p>
          <a:p>
            <a:pPr lvl="1"/>
            <a:r>
              <a:rPr lang="en-US" dirty="0"/>
              <a:t>Pick up signal (good)</a:t>
            </a:r>
          </a:p>
          <a:p>
            <a:pPr lvl="1"/>
            <a:r>
              <a:rPr lang="en-US" dirty="0"/>
              <a:t>Pick up noise (bad) </a:t>
            </a:r>
          </a:p>
          <a:p>
            <a:r>
              <a:rPr lang="en-US" dirty="0"/>
              <a:t>Not generalizable to future data</a:t>
            </a:r>
          </a:p>
          <a:p>
            <a:r>
              <a:rPr lang="en-US" dirty="0"/>
              <a:t>Accuracy for future data will drop</a:t>
            </a:r>
          </a:p>
          <a:p>
            <a:r>
              <a:rPr lang="en-US" dirty="0"/>
              <a:t>Traditional ML Solutions</a:t>
            </a:r>
          </a:p>
          <a:p>
            <a:pPr lvl="1"/>
            <a:r>
              <a:rPr lang="en-US" dirty="0"/>
              <a:t>Weight Regularization</a:t>
            </a:r>
          </a:p>
          <a:p>
            <a:pPr lvl="1"/>
            <a:r>
              <a:rPr lang="en-US" dirty="0"/>
              <a:t>Ensemble Methods</a:t>
            </a:r>
          </a:p>
          <a:p>
            <a:pPr lvl="1"/>
            <a:r>
              <a:rPr lang="en-US" dirty="0"/>
              <a:t>Restrict power of model</a:t>
            </a:r>
          </a:p>
          <a:p>
            <a:pPr lvl="1"/>
            <a:r>
              <a:rPr lang="en-US" dirty="0"/>
              <a:t>Use more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70AE5-D96E-D04B-9679-9364D4DC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693" y="13716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8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48" y="641446"/>
            <a:ext cx="7660835" cy="57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3A6C99-89FD-CA4C-971B-6E6C3E3A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Machine Learning?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E7343F-7D1C-1B42-9AF0-1757C143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used for Predictions</a:t>
            </a:r>
          </a:p>
          <a:p>
            <a:pPr lvl="1"/>
            <a:r>
              <a:rPr lang="en-US" dirty="0"/>
              <a:t>Detect anomaly workload patterns</a:t>
            </a:r>
          </a:p>
          <a:p>
            <a:pPr lvl="1"/>
            <a:r>
              <a:rPr lang="en-US" dirty="0"/>
              <a:t>Predict performance issues</a:t>
            </a:r>
          </a:p>
          <a:p>
            <a:pPr lvl="1"/>
            <a:r>
              <a:rPr lang="en-US" dirty="0"/>
              <a:t>Predict propensity to purchase based on customer deployment and usage</a:t>
            </a:r>
          </a:p>
          <a:p>
            <a:r>
              <a:rPr lang="en-US" dirty="0"/>
              <a:t>Training Phase</a:t>
            </a:r>
          </a:p>
          <a:p>
            <a:pPr lvl="1"/>
            <a:r>
              <a:rPr lang="en-US" dirty="0"/>
              <a:t>Prepare data from past (input, label)</a:t>
            </a:r>
          </a:p>
          <a:p>
            <a:pPr lvl="1"/>
            <a:r>
              <a:rPr lang="en-US" dirty="0"/>
              <a:t>Split data into training, validation, and testing</a:t>
            </a:r>
          </a:p>
          <a:p>
            <a:pPr lvl="1"/>
            <a:r>
              <a:rPr lang="en-US" dirty="0"/>
              <a:t>Capture the relationship between input &amp; label into a model</a:t>
            </a:r>
          </a:p>
          <a:p>
            <a:pPr lvl="1"/>
            <a:r>
              <a:rPr lang="en-US" dirty="0"/>
              <a:t>Fine tune model on validation data</a:t>
            </a:r>
          </a:p>
          <a:p>
            <a:pPr lvl="1"/>
            <a:r>
              <a:rPr lang="en-US" dirty="0"/>
              <a:t>Validate performance of model against testing data</a:t>
            </a:r>
          </a:p>
          <a:p>
            <a:r>
              <a:rPr lang="en-US" dirty="0"/>
              <a:t>Inferencing Phase</a:t>
            </a:r>
          </a:p>
          <a:p>
            <a:pPr lvl="1"/>
            <a:r>
              <a:rPr lang="en-US" dirty="0"/>
              <a:t>Use the trained model for predicting future data (input, </a:t>
            </a:r>
            <a:r>
              <a:rPr lang="en-US" strike="sngStrike" dirty="0">
                <a:solidFill>
                  <a:schemeClr val="bg1">
                    <a:lumMod val="85000"/>
                  </a:schemeClr>
                </a:solidFill>
              </a:rPr>
              <a:t>label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Retrain model after deprecation</a:t>
            </a:r>
          </a:p>
        </p:txBody>
      </p:sp>
    </p:spTree>
    <p:extLst>
      <p:ext uri="{BB962C8B-B14F-4D97-AF65-F5344CB8AC3E}">
        <p14:creationId xmlns:p14="http://schemas.microsoft.com/office/powerpoint/2010/main" val="312502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6" y="796508"/>
            <a:ext cx="5650523" cy="3464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96508"/>
            <a:ext cx="5802923" cy="41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77E8-7406-9444-B5F4-3C22980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prediction code structure:  Notebook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7269-BA63-3F47-8E22-B7420991F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  <a:p>
            <a:pPr lvl="1"/>
            <a:r>
              <a:rPr lang="en-US" dirty="0"/>
              <a:t>Split data into train / validate / test</a:t>
            </a:r>
          </a:p>
          <a:p>
            <a:r>
              <a:rPr lang="en-US" dirty="0"/>
              <a:t>Network construction</a:t>
            </a:r>
          </a:p>
          <a:p>
            <a:pPr lvl="1"/>
            <a:r>
              <a:rPr lang="en-US" dirty="0"/>
              <a:t>Init (FC, </a:t>
            </a:r>
            <a:r>
              <a:rPr lang="en-US" dirty="0" err="1"/>
              <a:t>BatchNorm</a:t>
            </a:r>
            <a:r>
              <a:rPr lang="en-US" dirty="0"/>
              <a:t>, Dropout)</a:t>
            </a:r>
          </a:p>
          <a:p>
            <a:pPr lvl="1"/>
            <a:r>
              <a:rPr lang="en-US" dirty="0"/>
              <a:t>Forward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8FB48-E46A-2A4F-A3E0-9C4FF5458F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Loss function (</a:t>
            </a:r>
            <a:r>
              <a:rPr lang="en-US" dirty="0" err="1"/>
              <a:t>HingeLoss</a:t>
            </a:r>
            <a:r>
              <a:rPr lang="en-US" dirty="0"/>
              <a:t>, MSE, </a:t>
            </a:r>
            <a:r>
              <a:rPr lang="en-US" dirty="0" err="1"/>
              <a:t>CrossEntropy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Optimizer (SGD, Adam, Learning rate)</a:t>
            </a:r>
          </a:p>
          <a:p>
            <a:pPr lvl="1"/>
            <a:r>
              <a:rPr lang="en-US" dirty="0"/>
              <a:t>Backward</a:t>
            </a:r>
          </a:p>
          <a:p>
            <a:pPr lvl="1"/>
            <a:r>
              <a:rPr lang="en-US" dirty="0"/>
              <a:t>Validation loss vs Training loss</a:t>
            </a:r>
          </a:p>
          <a:p>
            <a:r>
              <a:rPr lang="en-US" dirty="0"/>
              <a:t>Saving and Loading models</a:t>
            </a:r>
          </a:p>
        </p:txBody>
      </p:sp>
    </p:spTree>
    <p:extLst>
      <p:ext uri="{BB962C8B-B14F-4D97-AF65-F5344CB8AC3E}">
        <p14:creationId xmlns:p14="http://schemas.microsoft.com/office/powerpoint/2010/main" val="10348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AD1B-4864-AC49-99B8-DC80780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2:  </a:t>
            </a:r>
            <a:r>
              <a:rPr lang="en-US" dirty="0" err="1"/>
              <a:t>FizzBuzz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415251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BB37-F3E7-D342-9233-4AD0F0BD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using Convolutional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BB4309-8668-ED4E-9C3B-9F7E82E1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528300"/>
            <a:ext cx="5686425" cy="433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33AAF-3904-DA42-86D7-AFA43C07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44" y="1528299"/>
            <a:ext cx="5367518" cy="37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common 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71080"/>
          </a:xfrm>
        </p:spPr>
        <p:txBody>
          <a:bodyPr>
            <a:normAutofit/>
          </a:bodyPr>
          <a:lstStyle/>
          <a:p>
            <a:r>
              <a:rPr lang="en-US" dirty="0"/>
              <a:t>INPUT -&gt; [[CONV -&gt; RELU]*N -&gt; POOL?]*M -&gt; [FC -&gt; RELU]*K -&gt; FC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86" y="2462784"/>
            <a:ext cx="9200827" cy="35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 Layer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3470329" cy="4351338"/>
          </a:xfrm>
        </p:spPr>
        <p:txBody>
          <a:bodyPr>
            <a:normAutofit/>
          </a:bodyPr>
          <a:lstStyle/>
          <a:p>
            <a:r>
              <a:rPr lang="en-US" dirty="0"/>
              <a:t>Filter must have same depth of input layer</a:t>
            </a:r>
          </a:p>
          <a:p>
            <a:pPr lvl="1"/>
            <a:r>
              <a:rPr lang="en-US" dirty="0"/>
              <a:t>Size is typically 3x3 or 5x5</a:t>
            </a:r>
          </a:p>
          <a:p>
            <a:r>
              <a:rPr lang="en-US" dirty="0"/>
              <a:t>Slide the filter across the grid to compute dot product</a:t>
            </a:r>
          </a:p>
          <a:p>
            <a:pPr lvl="1"/>
            <a:r>
              <a:rPr lang="en-US" dirty="0"/>
              <a:t>Strike size (e.g. 1)</a:t>
            </a:r>
          </a:p>
          <a:p>
            <a:r>
              <a:rPr lang="en-US" dirty="0"/>
              <a:t>Pad zero at edge to retain size</a:t>
            </a:r>
          </a:p>
          <a:p>
            <a:r>
              <a:rPr lang="en-US" dirty="0"/>
              <a:t>No of filters determines depth of next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60" y="330200"/>
            <a:ext cx="6657813" cy="5967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697D11-C46E-1A41-A4FE-F04293DCC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r="4589"/>
          <a:stretch/>
        </p:blipFill>
        <p:spPr>
          <a:xfrm>
            <a:off x="6429375" y="4289316"/>
            <a:ext cx="5762625" cy="6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7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Layer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9778139" cy="1816477"/>
          </a:xfrm>
        </p:spPr>
        <p:txBody>
          <a:bodyPr>
            <a:normAutofit/>
          </a:bodyPr>
          <a:lstStyle/>
          <a:p>
            <a:r>
              <a:rPr lang="en-US" dirty="0"/>
              <a:t>A method of regularization (blurring the details) to prevent </a:t>
            </a:r>
            <a:r>
              <a:rPr lang="en-US" dirty="0" err="1"/>
              <a:t>overfit</a:t>
            </a:r>
            <a:endParaRPr lang="en-US" dirty="0"/>
          </a:p>
          <a:p>
            <a:r>
              <a:rPr lang="en-US" dirty="0"/>
              <a:t>Reduce the number of parameters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80139"/>
            <a:ext cx="88392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E22636-DDF4-0348-A857-74A993797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369" y="6057900"/>
            <a:ext cx="5511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11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77E8-7406-9444-B5F4-3C22980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CNN:  Notebook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7269-BA63-3F47-8E22-B7420991F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Image data structure</a:t>
            </a:r>
          </a:p>
          <a:p>
            <a:pPr lvl="1"/>
            <a:r>
              <a:rPr lang="en-US" dirty="0"/>
              <a:t>Tensor representation</a:t>
            </a:r>
          </a:p>
          <a:p>
            <a:pPr lvl="1"/>
            <a:r>
              <a:rPr lang="en-US" dirty="0"/>
              <a:t>Transformation for image data</a:t>
            </a:r>
          </a:p>
          <a:p>
            <a:pPr lvl="1"/>
            <a:r>
              <a:rPr lang="en-US" dirty="0"/>
              <a:t>Display image</a:t>
            </a:r>
          </a:p>
          <a:p>
            <a:r>
              <a:rPr lang="en-US" dirty="0"/>
              <a:t>Data loader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8FB48-E46A-2A4F-A3E0-9C4FF5458F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pPr lvl="1"/>
            <a:r>
              <a:rPr lang="en-US" dirty="0"/>
              <a:t>1D and 2D</a:t>
            </a:r>
          </a:p>
          <a:p>
            <a:pPr lvl="1"/>
            <a:r>
              <a:rPr lang="en-US" dirty="0"/>
              <a:t>Parameters (filter size, strides, padding)</a:t>
            </a:r>
          </a:p>
          <a:p>
            <a:pPr lvl="1"/>
            <a:r>
              <a:rPr lang="en-US" dirty="0"/>
              <a:t>Input shape</a:t>
            </a:r>
          </a:p>
          <a:p>
            <a:pPr lvl="1"/>
            <a:r>
              <a:rPr lang="en-US" dirty="0"/>
              <a:t>Output shape</a:t>
            </a:r>
          </a:p>
          <a:p>
            <a:r>
              <a:rPr lang="en-US" dirty="0"/>
              <a:t>Pooling</a:t>
            </a:r>
          </a:p>
          <a:p>
            <a:pPr lvl="1"/>
            <a:r>
              <a:rPr lang="en-US" dirty="0"/>
              <a:t>Max pool, Avg pool</a:t>
            </a:r>
          </a:p>
        </p:txBody>
      </p:sp>
    </p:spTree>
    <p:extLst>
      <p:ext uri="{BB962C8B-B14F-4D97-AF65-F5344CB8AC3E}">
        <p14:creationId xmlns:p14="http://schemas.microsoft.com/office/powerpoint/2010/main" val="791879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AD1B-4864-AC49-99B8-DC80780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 CFar10</a:t>
            </a:r>
          </a:p>
        </p:txBody>
      </p:sp>
    </p:spTree>
    <p:extLst>
      <p:ext uri="{BB962C8B-B14F-4D97-AF65-F5344CB8AC3E}">
        <p14:creationId xmlns:p14="http://schemas.microsoft.com/office/powerpoint/2010/main" val="399450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8CDFC9-F992-1244-9CC2-C21E6A59DE81}"/>
              </a:ext>
            </a:extLst>
          </p:cNvPr>
          <p:cNvGrpSpPr/>
          <p:nvPr/>
        </p:nvGrpSpPr>
        <p:grpSpPr>
          <a:xfrm>
            <a:off x="1997174" y="1662031"/>
            <a:ext cx="8197651" cy="4594931"/>
            <a:chOff x="2491454" y="2042175"/>
            <a:chExt cx="7100880" cy="3980171"/>
          </a:xfrm>
        </p:grpSpPr>
        <p:sp>
          <p:nvSpPr>
            <p:cNvPr id="4" name="Rounded Rectangle 3"/>
            <p:cNvSpPr/>
            <p:nvPr/>
          </p:nvSpPr>
          <p:spPr>
            <a:xfrm>
              <a:off x="6572053" y="2635783"/>
              <a:ext cx="2539511" cy="158643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" name="Can 4"/>
            <p:cNvSpPr/>
            <p:nvPr/>
          </p:nvSpPr>
          <p:spPr>
            <a:xfrm>
              <a:off x="2491454" y="2637218"/>
              <a:ext cx="601980" cy="502390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Raw </a:t>
              </a:r>
              <a:r>
                <a:rPr lang="en-US" sz="1000" dirty="0"/>
                <a:t>data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406" y="3112133"/>
              <a:ext cx="982787" cy="53313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886139" y="4357891"/>
              <a:ext cx="651895" cy="321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Featured Data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355991" y="2621158"/>
              <a:ext cx="1680227" cy="1546607"/>
            </a:xfrm>
            <a:prstGeom prst="roundRect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Oval 9"/>
            <p:cNvSpPr/>
            <p:nvPr/>
          </p:nvSpPr>
          <p:spPr>
            <a:xfrm>
              <a:off x="3592458" y="3718042"/>
              <a:ext cx="1239255" cy="318096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Transform &amp; Create feature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592458" y="3220787"/>
              <a:ext cx="1239255" cy="318096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Handle missing &amp; Outlier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22642" y="2729366"/>
              <a:ext cx="1378890" cy="318096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Select &amp; Sample</a:t>
              </a:r>
            </a:p>
          </p:txBody>
        </p:sp>
        <p:cxnSp>
          <p:nvCxnSpPr>
            <p:cNvPr id="13" name="Straight Arrow Connector 12"/>
            <p:cNvCxnSpPr>
              <a:stCxn id="11" idx="6"/>
              <a:endCxn id="6" idx="1"/>
            </p:cNvCxnSpPr>
            <p:nvPr/>
          </p:nvCxnSpPr>
          <p:spPr>
            <a:xfrm flipV="1">
              <a:off x="4831713" y="3378699"/>
              <a:ext cx="376693" cy="1136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4"/>
              <a:endCxn id="12" idx="2"/>
            </p:cNvCxnSpPr>
            <p:nvPr/>
          </p:nvCxnSpPr>
          <p:spPr>
            <a:xfrm>
              <a:off x="3093433" y="2888414"/>
              <a:ext cx="429209" cy="1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212088" y="4036138"/>
              <a:ext cx="1" cy="321752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7296165" y="2743990"/>
              <a:ext cx="903502" cy="3180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Split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84442" y="3329442"/>
              <a:ext cx="651895" cy="321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 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21895" y="3329440"/>
              <a:ext cx="543105" cy="321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Test Data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04758" y="5700594"/>
              <a:ext cx="651895" cy="32175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Predictive Model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778952" y="5103586"/>
              <a:ext cx="903502" cy="3180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7210388" y="3651194"/>
              <a:ext cx="1" cy="155011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8199678" y="3812069"/>
              <a:ext cx="816356" cy="31223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Evaluate</a:t>
              </a:r>
              <a:endParaRPr lang="en-US" sz="800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230705" y="5421682"/>
              <a:ext cx="1" cy="278910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3" idx="3"/>
            </p:cNvCxnSpPr>
            <p:nvPr/>
          </p:nvCxnSpPr>
          <p:spPr>
            <a:xfrm flipV="1">
              <a:off x="7556652" y="3968185"/>
              <a:ext cx="643028" cy="1893284"/>
            </a:xfrm>
            <a:prstGeom prst="bentConnector3">
              <a:avLst>
                <a:gd name="adj1" fmla="val 79083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607856" y="3651194"/>
              <a:ext cx="0" cy="160876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132" idx="0"/>
            </p:cNvCxnSpPr>
            <p:nvPr/>
          </p:nvCxnSpPr>
          <p:spPr>
            <a:xfrm>
              <a:off x="8607857" y="4124299"/>
              <a:ext cx="1763" cy="544066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5400000">
              <a:off x="7345475" y="2927000"/>
              <a:ext cx="267354" cy="537528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6200000" flipH="1">
              <a:off x="8044207" y="2765794"/>
              <a:ext cx="267356" cy="859941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107972" y="2042175"/>
              <a:ext cx="31119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Feature Engineering</a:t>
              </a:r>
              <a:endParaRPr lang="en-US" sz="2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46659" y="2087844"/>
              <a:ext cx="2396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Model Building</a:t>
              </a:r>
            </a:p>
          </p:txBody>
        </p:sp>
        <p:sp>
          <p:nvSpPr>
            <p:cNvPr id="33" name="Curved Right Arrow 32"/>
            <p:cNvSpPr/>
            <p:nvPr/>
          </p:nvSpPr>
          <p:spPr>
            <a:xfrm rot="7923538">
              <a:off x="5226352" y="2292688"/>
              <a:ext cx="195377" cy="619510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4" name="Curved Right Arrow 33"/>
            <p:cNvSpPr/>
            <p:nvPr/>
          </p:nvSpPr>
          <p:spPr>
            <a:xfrm rot="7923538">
              <a:off x="9184890" y="2343873"/>
              <a:ext cx="195377" cy="619510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35" name="Elbow Connector 34"/>
            <p:cNvCxnSpPr>
              <a:stCxn id="12" idx="6"/>
              <a:endCxn id="6" idx="0"/>
            </p:cNvCxnSpPr>
            <p:nvPr/>
          </p:nvCxnSpPr>
          <p:spPr>
            <a:xfrm>
              <a:off x="4901532" y="2888414"/>
              <a:ext cx="798268" cy="223718"/>
            </a:xfrm>
            <a:prstGeom prst="bentConnector2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592698" y="4487643"/>
              <a:ext cx="599304" cy="321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 Data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6688037" y="3806204"/>
              <a:ext cx="1044701" cy="3180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K-fold cross Validation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96165" y="4487643"/>
              <a:ext cx="643027" cy="321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Validation Data</a:t>
              </a:r>
            </a:p>
          </p:txBody>
        </p:sp>
        <p:cxnSp>
          <p:nvCxnSpPr>
            <p:cNvPr id="39" name="Elbow Connector 38"/>
            <p:cNvCxnSpPr/>
            <p:nvPr/>
          </p:nvCxnSpPr>
          <p:spPr>
            <a:xfrm rot="5400000">
              <a:off x="6869698" y="4146953"/>
              <a:ext cx="363342" cy="318036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rot="16200000" flipH="1">
              <a:off x="7197652" y="4137038"/>
              <a:ext cx="363342" cy="337869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6914432" y="4787315"/>
              <a:ext cx="294191" cy="338353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5400000">
              <a:off x="7242383" y="4797715"/>
              <a:ext cx="294192" cy="317553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604605" y="5098319"/>
              <a:ext cx="707683" cy="3356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Hyper parameter</a:t>
              </a:r>
              <a:endParaRPr lang="en-US" sz="8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4212088" y="3047461"/>
              <a:ext cx="1" cy="173326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212087" y="3538884"/>
              <a:ext cx="0" cy="179158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6312292" y="5262635"/>
              <a:ext cx="466663" cy="3508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226051" y="5561140"/>
              <a:ext cx="1086240" cy="3260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Machine Learning Algorithm</a:t>
              </a:r>
            </a:p>
          </p:txBody>
        </p:sp>
        <p:cxnSp>
          <p:nvCxnSpPr>
            <p:cNvPr id="48" name="Elbow Connector 47"/>
            <p:cNvCxnSpPr>
              <a:stCxn id="47" idx="3"/>
              <a:endCxn id="20" idx="2"/>
            </p:cNvCxnSpPr>
            <p:nvPr/>
          </p:nvCxnSpPr>
          <p:spPr>
            <a:xfrm flipV="1">
              <a:off x="6312291" y="5262635"/>
              <a:ext cx="466661" cy="461539"/>
            </a:xfrm>
            <a:prstGeom prst="bentConnector3">
              <a:avLst>
                <a:gd name="adj1" fmla="val 5000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10" idx="6"/>
              <a:endCxn id="6" idx="2"/>
            </p:cNvCxnSpPr>
            <p:nvPr/>
          </p:nvCxnSpPr>
          <p:spPr>
            <a:xfrm flipV="1">
              <a:off x="4831713" y="3645266"/>
              <a:ext cx="868086" cy="231825"/>
            </a:xfrm>
            <a:prstGeom prst="bentConnector2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/>
            <p:cNvCxnSpPr>
              <a:stCxn id="7" idx="3"/>
              <a:endCxn id="16" idx="0"/>
            </p:cNvCxnSpPr>
            <p:nvPr/>
          </p:nvCxnSpPr>
          <p:spPr>
            <a:xfrm flipV="1">
              <a:off x="4538033" y="2743991"/>
              <a:ext cx="3209884" cy="1774777"/>
            </a:xfrm>
            <a:prstGeom prst="bentConnector4">
              <a:avLst>
                <a:gd name="adj1" fmla="val 53940"/>
                <a:gd name="adj2" fmla="val 112880"/>
              </a:avLst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8228096" y="4668365"/>
              <a:ext cx="763045" cy="321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Model Performance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160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is a sequence of elements that has inter-dependencies</a:t>
            </a:r>
          </a:p>
          <a:p>
            <a:pPr lvl="1"/>
            <a:r>
              <a:rPr lang="en-US" dirty="0"/>
              <a:t>Speech signals</a:t>
            </a:r>
          </a:p>
          <a:p>
            <a:pPr lvl="1"/>
            <a:r>
              <a:rPr lang="en-US" dirty="0"/>
              <a:t>Words in a sentence</a:t>
            </a:r>
          </a:p>
          <a:p>
            <a:pPr lvl="1"/>
            <a:r>
              <a:rPr lang="en-US" dirty="0"/>
              <a:t>Video frames</a:t>
            </a:r>
          </a:p>
          <a:p>
            <a:pPr lvl="1"/>
            <a:r>
              <a:rPr lang="en-US" dirty="0"/>
              <a:t>User’s sequence of actions</a:t>
            </a:r>
          </a:p>
          <a:p>
            <a:pPr lvl="1"/>
            <a:r>
              <a:rPr lang="en-US" dirty="0"/>
              <a:t>Stock price</a:t>
            </a:r>
          </a:p>
          <a:p>
            <a:pPr lvl="1"/>
            <a:r>
              <a:rPr lang="en-US" dirty="0"/>
              <a:t>Time series workload / machine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Predicting next word from previous words</a:t>
            </a:r>
          </a:p>
          <a:p>
            <a:pPr lvl="1"/>
            <a:r>
              <a:rPr lang="en-US" dirty="0"/>
              <a:t>Machine language translation</a:t>
            </a:r>
          </a:p>
          <a:p>
            <a:pPr lvl="1"/>
            <a:r>
              <a:rPr lang="en-US" dirty="0"/>
              <a:t>Video captioning</a:t>
            </a:r>
          </a:p>
          <a:p>
            <a:pPr lvl="1"/>
            <a:r>
              <a:rPr lang="en-US" dirty="0"/>
              <a:t>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324389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1" cy="1435100"/>
          </a:xfrm>
        </p:spPr>
        <p:txBody>
          <a:bodyPr>
            <a:normAutofit/>
          </a:bodyPr>
          <a:lstStyle/>
          <a:p>
            <a:r>
              <a:rPr lang="en-US" dirty="0"/>
              <a:t>For data that has sequential dependencies (e.g. </a:t>
            </a:r>
            <a:r>
              <a:rPr lang="en-US" dirty="0" err="1"/>
              <a:t>TimeSeries</a:t>
            </a:r>
            <a:r>
              <a:rPr lang="en-US" dirty="0"/>
              <a:t> data)</a:t>
            </a:r>
          </a:p>
          <a:p>
            <a:r>
              <a:rPr lang="en-US" dirty="0"/>
              <a:t>Each observation is not independent</a:t>
            </a:r>
          </a:p>
          <a:p>
            <a:r>
              <a:rPr lang="en-US" dirty="0"/>
              <a:t>Previous state affects subsequent state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2" y="3119639"/>
            <a:ext cx="5629438" cy="2102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14" y="4175471"/>
            <a:ext cx="5297959" cy="176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5647" y="3832106"/>
            <a:ext cx="291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Problem with long term memory</a:t>
            </a:r>
          </a:p>
        </p:txBody>
      </p:sp>
    </p:spTree>
    <p:extLst>
      <p:ext uri="{BB962C8B-B14F-4D97-AF65-F5344CB8AC3E}">
        <p14:creationId xmlns:p14="http://schemas.microsoft.com/office/powerpoint/2010/main" val="26056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/>
          <p:cNvSpPr/>
          <p:nvPr/>
        </p:nvSpPr>
        <p:spPr>
          <a:xfrm>
            <a:off x="2195147" y="3524525"/>
            <a:ext cx="8673142" cy="2196834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ounded Rectangle 83"/>
          <p:cNvSpPr/>
          <p:nvPr/>
        </p:nvSpPr>
        <p:spPr>
          <a:xfrm>
            <a:off x="2042747" y="3372125"/>
            <a:ext cx="8673142" cy="2196834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ounded Rectangle 79"/>
          <p:cNvSpPr/>
          <p:nvPr/>
        </p:nvSpPr>
        <p:spPr>
          <a:xfrm>
            <a:off x="1890347" y="3219725"/>
            <a:ext cx="8673142" cy="2196834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2870062" y="3338567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1988318" y="3420209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2927212" y="4225754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cxnSp>
        <p:nvCxnSpPr>
          <p:cNvPr id="10" name="Straight Arrow Connector 9"/>
          <p:cNvCxnSpPr>
            <a:stCxn id="6" idx="6"/>
            <a:endCxn id="5" idx="1"/>
          </p:cNvCxnSpPr>
          <p:nvPr/>
        </p:nvCxnSpPr>
        <p:spPr>
          <a:xfrm>
            <a:off x="2608804" y="3665138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3237455" y="3991710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796836" y="3338567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8" name="Oval 17"/>
          <p:cNvSpPr/>
          <p:nvPr/>
        </p:nvSpPr>
        <p:spPr>
          <a:xfrm>
            <a:off x="3915092" y="3420209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4853986" y="4225754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cxnSp>
        <p:nvCxnSpPr>
          <p:cNvPr id="20" name="Straight Arrow Connector 19"/>
          <p:cNvCxnSpPr>
            <a:stCxn id="21" idx="6"/>
            <a:endCxn id="20" idx="1"/>
          </p:cNvCxnSpPr>
          <p:nvPr/>
        </p:nvCxnSpPr>
        <p:spPr>
          <a:xfrm>
            <a:off x="4535578" y="3665138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164229" y="3991710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776804" y="3338565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23" name="Oval 22"/>
          <p:cNvSpPr/>
          <p:nvPr/>
        </p:nvSpPr>
        <p:spPr>
          <a:xfrm>
            <a:off x="6780760" y="3420207"/>
            <a:ext cx="7347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k-1</a:t>
            </a:r>
          </a:p>
        </p:txBody>
      </p:sp>
      <p:sp>
        <p:nvSpPr>
          <p:cNvPr id="24" name="Oval 23"/>
          <p:cNvSpPr/>
          <p:nvPr/>
        </p:nvSpPr>
        <p:spPr>
          <a:xfrm>
            <a:off x="7833954" y="4225752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515546" y="3665136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44197" y="3991708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805514" y="3420206"/>
            <a:ext cx="620486" cy="4898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8" name="Straight Arrow Connector 27"/>
          <p:cNvCxnSpPr>
            <a:stCxn id="22" idx="3"/>
            <a:endCxn id="27" idx="2"/>
          </p:cNvCxnSpPr>
          <p:nvPr/>
        </p:nvCxnSpPr>
        <p:spPr>
          <a:xfrm flipV="1">
            <a:off x="8511590" y="3665135"/>
            <a:ext cx="29392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18" idx="2"/>
          </p:cNvCxnSpPr>
          <p:nvPr/>
        </p:nvCxnSpPr>
        <p:spPr>
          <a:xfrm flipV="1">
            <a:off x="3604848" y="3665138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3"/>
          </p:cNvCxnSpPr>
          <p:nvPr/>
        </p:nvCxnSpPr>
        <p:spPr>
          <a:xfrm flipV="1">
            <a:off x="5531622" y="3665136"/>
            <a:ext cx="29392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3" idx="2"/>
          </p:cNvCxnSpPr>
          <p:nvPr/>
        </p:nvCxnSpPr>
        <p:spPr>
          <a:xfrm>
            <a:off x="6550793" y="3665134"/>
            <a:ext cx="2299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43818" y="32637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45" name="Rectangular Callout 44"/>
          <p:cNvSpPr/>
          <p:nvPr/>
        </p:nvSpPr>
        <p:spPr>
          <a:xfrm>
            <a:off x="1090247" y="2930352"/>
            <a:ext cx="898071" cy="408213"/>
          </a:xfrm>
          <a:prstGeom prst="wedgeRectCallout">
            <a:avLst>
              <a:gd name="adj1" fmla="val 53561"/>
              <a:gd name="adj2" fmla="val 900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state</a:t>
            </a:r>
          </a:p>
        </p:txBody>
      </p:sp>
      <p:sp>
        <p:nvSpPr>
          <p:cNvPr id="46" name="Rectangular Callout 45"/>
          <p:cNvSpPr/>
          <p:nvPr/>
        </p:nvSpPr>
        <p:spPr>
          <a:xfrm>
            <a:off x="5474472" y="2445159"/>
            <a:ext cx="1616531" cy="644981"/>
          </a:xfrm>
          <a:prstGeom prst="wedgeRectCallout">
            <a:avLst>
              <a:gd name="adj1" fmla="val 43260"/>
              <a:gd name="adj2" fmla="val 1054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u="sng" dirty="0"/>
              <a:t>State[t]</a:t>
            </a:r>
          </a:p>
          <a:p>
            <a:r>
              <a:rPr lang="en-US" sz="1100" dirty="0"/>
              <a:t>Capture all previously seen input with decay</a:t>
            </a:r>
          </a:p>
        </p:txBody>
      </p:sp>
      <p:sp>
        <p:nvSpPr>
          <p:cNvPr id="48" name="Rectangular Callout 47"/>
          <p:cNvSpPr/>
          <p:nvPr/>
        </p:nvSpPr>
        <p:spPr>
          <a:xfrm>
            <a:off x="3640019" y="2165415"/>
            <a:ext cx="1191988" cy="506184"/>
          </a:xfrm>
          <a:prstGeom prst="wedgeRectCallout">
            <a:avLst>
              <a:gd name="adj1" fmla="val 90231"/>
              <a:gd name="adj2" fmla="val 1801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Same weight </a:t>
            </a:r>
            <a:r>
              <a:rPr lang="en-US" sz="1100" dirty="0"/>
              <a:t>parameters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3640018" y="2157834"/>
            <a:ext cx="1191988" cy="506184"/>
          </a:xfrm>
          <a:prstGeom prst="wedgeRectCallout">
            <a:avLst>
              <a:gd name="adj1" fmla="val -79104"/>
              <a:gd name="adj2" fmla="val 1868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Same weight </a:t>
            </a:r>
            <a:r>
              <a:rPr lang="en-US" sz="1100" dirty="0"/>
              <a:t>parameters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15757" y="2606687"/>
            <a:ext cx="2374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</a:t>
            </a:r>
            <a:r>
              <a:rPr lang="en-US" sz="2000" baseline="-25000" dirty="0" err="1"/>
              <a:t>k</a:t>
            </a:r>
            <a:r>
              <a:rPr lang="en-US" sz="2000" dirty="0"/>
              <a:t> = 𝛔(W.([</a:t>
            </a:r>
            <a:r>
              <a:rPr lang="en-US" sz="2000" dirty="0" err="1"/>
              <a:t>x</a:t>
            </a:r>
            <a:r>
              <a:rPr lang="en-US" sz="2000" baseline="-25000" dirty="0" err="1"/>
              <a:t>k</a:t>
            </a:r>
            <a:r>
              <a:rPr lang="en-US" sz="2000" dirty="0"/>
              <a:t>, h</a:t>
            </a:r>
            <a:r>
              <a:rPr lang="en-US" sz="2000" baseline="-25000" dirty="0"/>
              <a:t>k-1</a:t>
            </a:r>
            <a:r>
              <a:rPr lang="en-US" sz="2000" dirty="0"/>
              <a:t>]))</a:t>
            </a:r>
          </a:p>
        </p:txBody>
      </p:sp>
      <p:sp>
        <p:nvSpPr>
          <p:cNvPr id="51" name="Right Brace 50"/>
          <p:cNvSpPr/>
          <p:nvPr/>
        </p:nvSpPr>
        <p:spPr>
          <a:xfrm rot="5400000">
            <a:off x="5676326" y="2097992"/>
            <a:ext cx="223072" cy="5721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TextBox 51"/>
          <p:cNvSpPr txBox="1"/>
          <p:nvPr/>
        </p:nvSpPr>
        <p:spPr>
          <a:xfrm>
            <a:off x="4343914" y="5873315"/>
            <a:ext cx="275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Input: </a:t>
            </a:r>
            <a:r>
              <a:rPr lang="en-US" sz="1200" dirty="0"/>
              <a:t>(Record, Timestep, Features)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649756" y="4299814"/>
            <a:ext cx="114309" cy="330412"/>
            <a:chOff x="9927779" y="4582882"/>
            <a:chExt cx="359221" cy="1202854"/>
          </a:xfrm>
        </p:grpSpPr>
        <p:sp>
          <p:nvSpPr>
            <p:cNvPr id="53" name="Rectangle 52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564280" y="4309028"/>
            <a:ext cx="114309" cy="330412"/>
            <a:chOff x="9927779" y="4582882"/>
            <a:chExt cx="359221" cy="1202854"/>
          </a:xfrm>
        </p:grpSpPr>
        <p:sp>
          <p:nvSpPr>
            <p:cNvPr id="60" name="Rectangle 59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542370" y="4310729"/>
            <a:ext cx="114309" cy="330412"/>
            <a:chOff x="9927779" y="4582882"/>
            <a:chExt cx="359221" cy="1202854"/>
          </a:xfrm>
        </p:grpSpPr>
        <p:sp>
          <p:nvSpPr>
            <p:cNvPr id="64" name="Rectangle 63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135728" y="5086561"/>
            <a:ext cx="1246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noOfTimeSteps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5703063" y="4324382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noOfFeatures</a:t>
            </a:r>
            <a:endParaRPr lang="en-US" sz="12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9487122" y="3443774"/>
            <a:ext cx="116304" cy="442720"/>
            <a:chOff x="10541670" y="2345748"/>
            <a:chExt cx="116304" cy="442720"/>
          </a:xfrm>
        </p:grpSpPr>
        <p:sp>
          <p:nvSpPr>
            <p:cNvPr id="70" name="Rectangle 69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633426" y="350517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86" name="Rectangular Callout 85"/>
          <p:cNvSpPr/>
          <p:nvPr/>
        </p:nvSpPr>
        <p:spPr>
          <a:xfrm>
            <a:off x="2649627" y="5946405"/>
            <a:ext cx="898071" cy="408213"/>
          </a:xfrm>
          <a:prstGeom prst="wedgeRectCallout">
            <a:avLst>
              <a:gd name="adj1" fmla="val 15804"/>
              <a:gd name="adj2" fmla="val -3574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Input</a:t>
            </a:r>
            <a:endParaRPr lang="en-US" sz="1100" dirty="0"/>
          </a:p>
        </p:txBody>
      </p:sp>
      <p:sp>
        <p:nvSpPr>
          <p:cNvPr id="88" name="Rectangular Callout 87"/>
          <p:cNvSpPr/>
          <p:nvPr/>
        </p:nvSpPr>
        <p:spPr>
          <a:xfrm>
            <a:off x="8062554" y="2413298"/>
            <a:ext cx="898071" cy="476419"/>
          </a:xfrm>
          <a:prstGeom prst="wedgeRectCallout">
            <a:avLst>
              <a:gd name="adj1" fmla="val 53488"/>
              <a:gd name="adj2" fmla="val 1584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u="sng" dirty="0"/>
              <a:t>Encoder</a:t>
            </a:r>
            <a:r>
              <a:rPr lang="en-US" sz="1100" dirty="0"/>
              <a:t> Output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750000" y="1471407"/>
            <a:ext cx="2215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Output: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(Record, Timestep,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Or (Record, Units)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58774" y="1738916"/>
            <a:ext cx="25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Weight:</a:t>
            </a:r>
            <a:r>
              <a:rPr lang="en-US" sz="1200" dirty="0"/>
              <a:t> (Units + Features, Units)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3905970" y="2945394"/>
            <a:ext cx="116304" cy="442720"/>
            <a:chOff x="10541670" y="2345748"/>
            <a:chExt cx="116304" cy="442720"/>
          </a:xfrm>
        </p:grpSpPr>
        <p:sp>
          <p:nvSpPr>
            <p:cNvPr id="92" name="Rectangle 91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4052274" y="300679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97" name="Title 9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100" name="Right Brace 99"/>
          <p:cNvSpPr/>
          <p:nvPr/>
        </p:nvSpPr>
        <p:spPr>
          <a:xfrm rot="7948202">
            <a:off x="1910765" y="5305962"/>
            <a:ext cx="155105" cy="641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Rectangular Callout 100"/>
          <p:cNvSpPr/>
          <p:nvPr/>
        </p:nvSpPr>
        <p:spPr>
          <a:xfrm>
            <a:off x="2653715" y="5944342"/>
            <a:ext cx="898071" cy="408213"/>
          </a:xfrm>
          <a:prstGeom prst="wedgeRectCallout">
            <a:avLst>
              <a:gd name="adj1" fmla="val 190624"/>
              <a:gd name="adj2" fmla="val -3954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Input</a:t>
            </a:r>
            <a:endParaRPr 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955818" y="5608959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noOfSamples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78F26-0174-8D45-84EC-BDBE49ED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04" y="5514870"/>
            <a:ext cx="7658100" cy="3429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14546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/>
          <p:cNvSpPr/>
          <p:nvPr/>
        </p:nvSpPr>
        <p:spPr>
          <a:xfrm>
            <a:off x="2195147" y="1947329"/>
            <a:ext cx="8673142" cy="4044959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ounded Rectangle 68"/>
          <p:cNvSpPr/>
          <p:nvPr/>
        </p:nvSpPr>
        <p:spPr>
          <a:xfrm>
            <a:off x="2042747" y="1794929"/>
            <a:ext cx="8673142" cy="4044959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one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90347" y="1642529"/>
            <a:ext cx="8673142" cy="4044959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2870062" y="3609496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" name="Oval 6"/>
          <p:cNvSpPr/>
          <p:nvPr/>
        </p:nvSpPr>
        <p:spPr>
          <a:xfrm>
            <a:off x="1988318" y="3691138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2927212" y="4496683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cxnSp>
        <p:nvCxnSpPr>
          <p:cNvPr id="9" name="Straight Arrow Connector 8"/>
          <p:cNvCxnSpPr>
            <a:stCxn id="7" idx="6"/>
            <a:endCxn id="6" idx="1"/>
          </p:cNvCxnSpPr>
          <p:nvPr/>
        </p:nvCxnSpPr>
        <p:spPr>
          <a:xfrm>
            <a:off x="2608804" y="3936067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0"/>
            <a:endCxn id="6" idx="2"/>
          </p:cNvCxnSpPr>
          <p:nvPr/>
        </p:nvCxnSpPr>
        <p:spPr>
          <a:xfrm flipV="1">
            <a:off x="3237455" y="4262639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96836" y="3609496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2" name="Oval 11"/>
          <p:cNvSpPr/>
          <p:nvPr/>
        </p:nvSpPr>
        <p:spPr>
          <a:xfrm>
            <a:off x="3915092" y="3691138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4853986" y="4496683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cxnSp>
        <p:nvCxnSpPr>
          <p:cNvPr id="14" name="Straight Arrow Connector 13"/>
          <p:cNvCxnSpPr>
            <a:stCxn id="22" idx="6"/>
            <a:endCxn id="21" idx="1"/>
          </p:cNvCxnSpPr>
          <p:nvPr/>
        </p:nvCxnSpPr>
        <p:spPr>
          <a:xfrm>
            <a:off x="4535578" y="3936067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1" idx="2"/>
          </p:cNvCxnSpPr>
          <p:nvPr/>
        </p:nvCxnSpPr>
        <p:spPr>
          <a:xfrm flipV="1">
            <a:off x="5164229" y="4262639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76804" y="3609494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7" name="Oval 16"/>
          <p:cNvSpPr/>
          <p:nvPr/>
        </p:nvSpPr>
        <p:spPr>
          <a:xfrm>
            <a:off x="6780760" y="3691136"/>
            <a:ext cx="7347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k-1</a:t>
            </a:r>
          </a:p>
        </p:txBody>
      </p:sp>
      <p:sp>
        <p:nvSpPr>
          <p:cNvPr id="18" name="Oval 17"/>
          <p:cNvSpPr/>
          <p:nvPr/>
        </p:nvSpPr>
        <p:spPr>
          <a:xfrm>
            <a:off x="7833954" y="4496681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15546" y="3936065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144197" y="4262637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05514" y="3691135"/>
            <a:ext cx="620486" cy="4898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2" name="Straight Arrow Connector 21"/>
          <p:cNvCxnSpPr>
            <a:stCxn id="23" idx="3"/>
            <a:endCxn id="28" idx="2"/>
          </p:cNvCxnSpPr>
          <p:nvPr/>
        </p:nvCxnSpPr>
        <p:spPr>
          <a:xfrm flipV="1">
            <a:off x="8511590" y="3936064"/>
            <a:ext cx="29392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9" idx="2"/>
          </p:cNvCxnSpPr>
          <p:nvPr/>
        </p:nvCxnSpPr>
        <p:spPr>
          <a:xfrm flipV="1">
            <a:off x="3604848" y="3936067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</p:cNvCxnSpPr>
          <p:nvPr/>
        </p:nvCxnSpPr>
        <p:spPr>
          <a:xfrm flipV="1">
            <a:off x="5531622" y="3936065"/>
            <a:ext cx="29392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4" idx="2"/>
          </p:cNvCxnSpPr>
          <p:nvPr/>
        </p:nvCxnSpPr>
        <p:spPr>
          <a:xfrm>
            <a:off x="6550793" y="3936063"/>
            <a:ext cx="2299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3818" y="353466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27" name="Rectangular Callout 26"/>
          <p:cNvSpPr/>
          <p:nvPr/>
        </p:nvSpPr>
        <p:spPr>
          <a:xfrm>
            <a:off x="1090247" y="3201281"/>
            <a:ext cx="898071" cy="408213"/>
          </a:xfrm>
          <a:prstGeom prst="wedgeRectCallout">
            <a:avLst>
              <a:gd name="adj1" fmla="val 53561"/>
              <a:gd name="adj2" fmla="val 900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state</a:t>
            </a:r>
          </a:p>
        </p:txBody>
      </p:sp>
      <p:sp>
        <p:nvSpPr>
          <p:cNvPr id="28" name="Right Brace 27"/>
          <p:cNvSpPr/>
          <p:nvPr/>
        </p:nvSpPr>
        <p:spPr>
          <a:xfrm rot="5400000">
            <a:off x="5676326" y="2368921"/>
            <a:ext cx="223072" cy="5721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4343914" y="6144244"/>
            <a:ext cx="4265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batch of Input</a:t>
            </a:r>
          </a:p>
          <a:p>
            <a:r>
              <a:rPr lang="en-US" sz="1200" dirty="0"/>
              <a:t>dimension = (</a:t>
            </a:r>
            <a:r>
              <a:rPr lang="en-US" sz="1200" dirty="0" err="1"/>
              <a:t>noOfSamples</a:t>
            </a:r>
            <a:r>
              <a:rPr lang="en-US" sz="1200" dirty="0"/>
              <a:t>, </a:t>
            </a:r>
            <a:r>
              <a:rPr lang="en-US" sz="1200" dirty="0" err="1"/>
              <a:t>noOfTimeSteps</a:t>
            </a:r>
            <a:r>
              <a:rPr lang="en-US" sz="1200" dirty="0"/>
              <a:t>, </a:t>
            </a:r>
            <a:r>
              <a:rPr lang="en-US" sz="1200" dirty="0" err="1"/>
              <a:t>noOfFeatures</a:t>
            </a:r>
            <a:r>
              <a:rPr lang="en-US" sz="1200" dirty="0"/>
              <a:t>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649756" y="4570743"/>
            <a:ext cx="114309" cy="330412"/>
            <a:chOff x="9927779" y="4582882"/>
            <a:chExt cx="359221" cy="1202854"/>
          </a:xfrm>
        </p:grpSpPr>
        <p:sp>
          <p:nvSpPr>
            <p:cNvPr id="31" name="Rectangle 30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64280" y="4579957"/>
            <a:ext cx="114309" cy="330412"/>
            <a:chOff x="9927779" y="4582882"/>
            <a:chExt cx="359221" cy="1202854"/>
          </a:xfrm>
        </p:grpSpPr>
        <p:sp>
          <p:nvSpPr>
            <p:cNvPr id="35" name="Rectangle 34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542370" y="4581658"/>
            <a:ext cx="114309" cy="330412"/>
            <a:chOff x="9927779" y="4582882"/>
            <a:chExt cx="359221" cy="1202854"/>
          </a:xfrm>
        </p:grpSpPr>
        <p:sp>
          <p:nvSpPr>
            <p:cNvPr id="39" name="Rectangle 38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135728" y="5357490"/>
            <a:ext cx="1246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noOfTimeSteps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703063" y="459531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noOfFeatures</a:t>
            </a:r>
            <a:endParaRPr lang="en-US" sz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9487122" y="3714703"/>
            <a:ext cx="116304" cy="442720"/>
            <a:chOff x="10541670" y="2345748"/>
            <a:chExt cx="116304" cy="442720"/>
          </a:xfrm>
        </p:grpSpPr>
        <p:sp>
          <p:nvSpPr>
            <p:cNvPr id="45" name="Rectangle 44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633426" y="3776106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51" name="Rectangular Callout 50"/>
          <p:cNvSpPr/>
          <p:nvPr/>
        </p:nvSpPr>
        <p:spPr>
          <a:xfrm>
            <a:off x="1890347" y="6184921"/>
            <a:ext cx="898071" cy="408213"/>
          </a:xfrm>
          <a:prstGeom prst="wedgeRectCallout">
            <a:avLst>
              <a:gd name="adj1" fmla="val 88806"/>
              <a:gd name="adj2" fmla="val -332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Input</a:t>
            </a:r>
            <a:endParaRPr lang="en-US" sz="1100" dirty="0"/>
          </a:p>
        </p:txBody>
      </p:sp>
      <p:sp>
        <p:nvSpPr>
          <p:cNvPr id="52" name="Rectangular Callout 51"/>
          <p:cNvSpPr/>
          <p:nvPr/>
        </p:nvSpPr>
        <p:spPr>
          <a:xfrm>
            <a:off x="1890347" y="6184921"/>
            <a:ext cx="898071" cy="408213"/>
          </a:xfrm>
          <a:prstGeom prst="wedgeRectCallout">
            <a:avLst>
              <a:gd name="adj1" fmla="val 292442"/>
              <a:gd name="adj2" fmla="val -3406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Input</a:t>
            </a:r>
            <a:endParaRPr lang="en-US" sz="11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3907965" y="3216323"/>
            <a:ext cx="114309" cy="445895"/>
            <a:chOff x="10543665" y="2345748"/>
            <a:chExt cx="114309" cy="445895"/>
          </a:xfrm>
        </p:grpSpPr>
        <p:sp>
          <p:nvSpPr>
            <p:cNvPr id="54" name="Rectangle 53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548021" y="2691472"/>
              <a:ext cx="107898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052274" y="3277726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8748364" y="2625720"/>
            <a:ext cx="734786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cxnSp>
        <p:nvCxnSpPr>
          <p:cNvPr id="60" name="Straight Arrow Connector 59"/>
          <p:cNvCxnSpPr>
            <a:stCxn id="21" idx="0"/>
            <a:endCxn id="59" idx="2"/>
          </p:cNvCxnSpPr>
          <p:nvPr/>
        </p:nvCxnSpPr>
        <p:spPr>
          <a:xfrm flipV="1">
            <a:off x="9115757" y="3278863"/>
            <a:ext cx="0" cy="4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805514" y="1779559"/>
            <a:ext cx="620486" cy="489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66" name="Straight Arrow Connector 65"/>
          <p:cNvCxnSpPr>
            <a:stCxn id="59" idx="0"/>
            <a:endCxn id="65" idx="4"/>
          </p:cNvCxnSpPr>
          <p:nvPr/>
        </p:nvCxnSpPr>
        <p:spPr>
          <a:xfrm flipV="1">
            <a:off x="9115757" y="2269416"/>
            <a:ext cx="0" cy="35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259819" y="1078657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batch of Output</a:t>
            </a:r>
          </a:p>
          <a:p>
            <a:r>
              <a:rPr lang="en-US" sz="1200" dirty="0"/>
              <a:t>dimension = (</a:t>
            </a:r>
            <a:r>
              <a:rPr lang="en-US" sz="1200" dirty="0" err="1"/>
              <a:t>noOfSamples</a:t>
            </a:r>
            <a:r>
              <a:rPr lang="en-US" sz="1200" dirty="0"/>
              <a:t>, noOfUnit2s)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45112" y="2801673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FC(noOfUnit2s)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489117" y="1782651"/>
            <a:ext cx="114309" cy="330412"/>
            <a:chOff x="10543665" y="2345748"/>
            <a:chExt cx="114309" cy="330412"/>
          </a:xfrm>
        </p:grpSpPr>
        <p:sp>
          <p:nvSpPr>
            <p:cNvPr id="75" name="Rectangle 74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633426" y="1844054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noOfUnit2s</a:t>
            </a:r>
          </a:p>
        </p:txBody>
      </p:sp>
      <p:sp>
        <p:nvSpPr>
          <p:cNvPr id="80" name="Rectangular Callout 79"/>
          <p:cNvSpPr/>
          <p:nvPr/>
        </p:nvSpPr>
        <p:spPr>
          <a:xfrm>
            <a:off x="7483233" y="2701237"/>
            <a:ext cx="898071" cy="408213"/>
          </a:xfrm>
          <a:prstGeom prst="wedgeRectCallout">
            <a:avLst>
              <a:gd name="adj1" fmla="val 103889"/>
              <a:gd name="adj2" fmla="val 2068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/>
              <a:t>Encoder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6371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/>
          <p:cNvSpPr/>
          <p:nvPr/>
        </p:nvSpPr>
        <p:spPr>
          <a:xfrm>
            <a:off x="2195147" y="1947329"/>
            <a:ext cx="8673142" cy="4044959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ounded Rectangle 68"/>
          <p:cNvSpPr/>
          <p:nvPr/>
        </p:nvSpPr>
        <p:spPr>
          <a:xfrm>
            <a:off x="2042747" y="1794929"/>
            <a:ext cx="8673142" cy="4044959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to many (aligned)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90347" y="1642529"/>
            <a:ext cx="8673142" cy="4044959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2870062" y="3609496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" name="Oval 6"/>
          <p:cNvSpPr/>
          <p:nvPr/>
        </p:nvSpPr>
        <p:spPr>
          <a:xfrm>
            <a:off x="1988318" y="3691138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2927212" y="4496683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cxnSp>
        <p:nvCxnSpPr>
          <p:cNvPr id="9" name="Straight Arrow Connector 8"/>
          <p:cNvCxnSpPr>
            <a:stCxn id="7" idx="6"/>
            <a:endCxn id="6" idx="1"/>
          </p:cNvCxnSpPr>
          <p:nvPr/>
        </p:nvCxnSpPr>
        <p:spPr>
          <a:xfrm>
            <a:off x="2608804" y="3936067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0"/>
            <a:endCxn id="6" idx="2"/>
          </p:cNvCxnSpPr>
          <p:nvPr/>
        </p:nvCxnSpPr>
        <p:spPr>
          <a:xfrm flipV="1">
            <a:off x="3237455" y="4262639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96836" y="3609496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2" name="Oval 11"/>
          <p:cNvSpPr/>
          <p:nvPr/>
        </p:nvSpPr>
        <p:spPr>
          <a:xfrm>
            <a:off x="3915092" y="3691138"/>
            <a:ext cx="620486" cy="4898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4853986" y="4496683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cxnSp>
        <p:nvCxnSpPr>
          <p:cNvPr id="14" name="Straight Arrow Connector 13"/>
          <p:cNvCxnSpPr>
            <a:stCxn id="22" idx="6"/>
            <a:endCxn id="21" idx="1"/>
          </p:cNvCxnSpPr>
          <p:nvPr/>
        </p:nvCxnSpPr>
        <p:spPr>
          <a:xfrm>
            <a:off x="4535578" y="3936067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1" idx="2"/>
          </p:cNvCxnSpPr>
          <p:nvPr/>
        </p:nvCxnSpPr>
        <p:spPr>
          <a:xfrm flipV="1">
            <a:off x="5164229" y="4262639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76804" y="3609494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7" name="Oval 16"/>
          <p:cNvSpPr/>
          <p:nvPr/>
        </p:nvSpPr>
        <p:spPr>
          <a:xfrm>
            <a:off x="6780760" y="3691136"/>
            <a:ext cx="734786" cy="4898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k-1</a:t>
            </a:r>
          </a:p>
        </p:txBody>
      </p:sp>
      <p:sp>
        <p:nvSpPr>
          <p:cNvPr id="18" name="Oval 17"/>
          <p:cNvSpPr/>
          <p:nvPr/>
        </p:nvSpPr>
        <p:spPr>
          <a:xfrm>
            <a:off x="7833954" y="4496681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15546" y="3936065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144197" y="4262637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05514" y="3691135"/>
            <a:ext cx="620486" cy="4898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2" name="Straight Arrow Connector 21"/>
          <p:cNvCxnSpPr>
            <a:stCxn id="23" idx="3"/>
            <a:endCxn id="28" idx="2"/>
          </p:cNvCxnSpPr>
          <p:nvPr/>
        </p:nvCxnSpPr>
        <p:spPr>
          <a:xfrm flipV="1">
            <a:off x="8511590" y="3936064"/>
            <a:ext cx="29392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9" idx="2"/>
          </p:cNvCxnSpPr>
          <p:nvPr/>
        </p:nvCxnSpPr>
        <p:spPr>
          <a:xfrm flipV="1">
            <a:off x="3604848" y="3936067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</p:cNvCxnSpPr>
          <p:nvPr/>
        </p:nvCxnSpPr>
        <p:spPr>
          <a:xfrm flipV="1">
            <a:off x="5531622" y="3936065"/>
            <a:ext cx="29392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4" idx="2"/>
          </p:cNvCxnSpPr>
          <p:nvPr/>
        </p:nvCxnSpPr>
        <p:spPr>
          <a:xfrm>
            <a:off x="6550793" y="3936063"/>
            <a:ext cx="2299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3818" y="353466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27" name="Rectangular Callout 26"/>
          <p:cNvSpPr/>
          <p:nvPr/>
        </p:nvSpPr>
        <p:spPr>
          <a:xfrm>
            <a:off x="1090247" y="3201281"/>
            <a:ext cx="898071" cy="408213"/>
          </a:xfrm>
          <a:prstGeom prst="wedgeRectCallout">
            <a:avLst>
              <a:gd name="adj1" fmla="val 53561"/>
              <a:gd name="adj2" fmla="val 900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state</a:t>
            </a:r>
          </a:p>
        </p:txBody>
      </p:sp>
      <p:sp>
        <p:nvSpPr>
          <p:cNvPr id="28" name="Right Brace 27"/>
          <p:cNvSpPr/>
          <p:nvPr/>
        </p:nvSpPr>
        <p:spPr>
          <a:xfrm rot="5400000">
            <a:off x="5676326" y="2368921"/>
            <a:ext cx="223072" cy="5721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4343914" y="6144244"/>
            <a:ext cx="4265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batch of Input</a:t>
            </a:r>
          </a:p>
          <a:p>
            <a:r>
              <a:rPr lang="en-US" sz="1200" dirty="0"/>
              <a:t>dimension = (</a:t>
            </a:r>
            <a:r>
              <a:rPr lang="en-US" sz="1200" dirty="0" err="1"/>
              <a:t>noOfSamples</a:t>
            </a:r>
            <a:r>
              <a:rPr lang="en-US" sz="1200" dirty="0"/>
              <a:t>, </a:t>
            </a:r>
            <a:r>
              <a:rPr lang="en-US" sz="1200" dirty="0" err="1"/>
              <a:t>noOfTimeSteps</a:t>
            </a:r>
            <a:r>
              <a:rPr lang="en-US" sz="1200" dirty="0"/>
              <a:t>, </a:t>
            </a:r>
            <a:r>
              <a:rPr lang="en-US" sz="1200" dirty="0" err="1"/>
              <a:t>noOfFeatures</a:t>
            </a:r>
            <a:r>
              <a:rPr lang="en-US" sz="1200" dirty="0"/>
              <a:t>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649756" y="4570743"/>
            <a:ext cx="114309" cy="330412"/>
            <a:chOff x="9927779" y="4582882"/>
            <a:chExt cx="359221" cy="1202854"/>
          </a:xfrm>
        </p:grpSpPr>
        <p:sp>
          <p:nvSpPr>
            <p:cNvPr id="31" name="Rectangle 30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64280" y="4579957"/>
            <a:ext cx="114309" cy="330412"/>
            <a:chOff x="9927779" y="4582882"/>
            <a:chExt cx="359221" cy="1202854"/>
          </a:xfrm>
        </p:grpSpPr>
        <p:sp>
          <p:nvSpPr>
            <p:cNvPr id="35" name="Rectangle 34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542370" y="4581658"/>
            <a:ext cx="114309" cy="330412"/>
            <a:chOff x="9927779" y="4582882"/>
            <a:chExt cx="359221" cy="1202854"/>
          </a:xfrm>
        </p:grpSpPr>
        <p:sp>
          <p:nvSpPr>
            <p:cNvPr id="39" name="Rectangle 38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135728" y="5357490"/>
            <a:ext cx="1246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noOfTimeSteps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703063" y="459531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noOfFeatures</a:t>
            </a:r>
            <a:endParaRPr lang="en-US" sz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9487122" y="3714703"/>
            <a:ext cx="116304" cy="442720"/>
            <a:chOff x="10541670" y="2345748"/>
            <a:chExt cx="116304" cy="442720"/>
          </a:xfrm>
        </p:grpSpPr>
        <p:sp>
          <p:nvSpPr>
            <p:cNvPr id="45" name="Rectangle 44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633426" y="3776106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51" name="Rectangular Callout 50"/>
          <p:cNvSpPr/>
          <p:nvPr/>
        </p:nvSpPr>
        <p:spPr>
          <a:xfrm>
            <a:off x="1890347" y="6184921"/>
            <a:ext cx="898071" cy="408213"/>
          </a:xfrm>
          <a:prstGeom prst="wedgeRectCallout">
            <a:avLst>
              <a:gd name="adj1" fmla="val 88806"/>
              <a:gd name="adj2" fmla="val -332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Input</a:t>
            </a:r>
            <a:endParaRPr lang="en-US" sz="1100" dirty="0"/>
          </a:p>
        </p:txBody>
      </p:sp>
      <p:sp>
        <p:nvSpPr>
          <p:cNvPr id="52" name="Rectangular Callout 51"/>
          <p:cNvSpPr/>
          <p:nvPr/>
        </p:nvSpPr>
        <p:spPr>
          <a:xfrm>
            <a:off x="1890347" y="6184921"/>
            <a:ext cx="898071" cy="408213"/>
          </a:xfrm>
          <a:prstGeom prst="wedgeRectCallout">
            <a:avLst>
              <a:gd name="adj1" fmla="val 292442"/>
              <a:gd name="adj2" fmla="val -3406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Input</a:t>
            </a:r>
            <a:endParaRPr lang="en-US" sz="1100" dirty="0"/>
          </a:p>
        </p:txBody>
      </p:sp>
      <p:sp>
        <p:nvSpPr>
          <p:cNvPr id="59" name="Rectangle 58"/>
          <p:cNvSpPr/>
          <p:nvPr/>
        </p:nvSpPr>
        <p:spPr>
          <a:xfrm>
            <a:off x="8748364" y="2625720"/>
            <a:ext cx="734786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cxnSp>
        <p:nvCxnSpPr>
          <p:cNvPr id="60" name="Straight Arrow Connector 59"/>
          <p:cNvCxnSpPr>
            <a:stCxn id="21" idx="0"/>
            <a:endCxn id="59" idx="2"/>
          </p:cNvCxnSpPr>
          <p:nvPr/>
        </p:nvCxnSpPr>
        <p:spPr>
          <a:xfrm flipV="1">
            <a:off x="9115757" y="3278863"/>
            <a:ext cx="0" cy="4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805514" y="1779559"/>
            <a:ext cx="620486" cy="489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66" name="Straight Arrow Connector 65"/>
          <p:cNvCxnSpPr>
            <a:stCxn id="59" idx="0"/>
            <a:endCxn id="65" idx="4"/>
          </p:cNvCxnSpPr>
          <p:nvPr/>
        </p:nvCxnSpPr>
        <p:spPr>
          <a:xfrm flipV="1">
            <a:off x="9115757" y="2269416"/>
            <a:ext cx="0" cy="35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402151" y="1027122"/>
            <a:ext cx="4093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batch of Output</a:t>
            </a:r>
          </a:p>
          <a:p>
            <a:r>
              <a:rPr lang="en-US" sz="1200" dirty="0"/>
              <a:t>dimension = (</a:t>
            </a:r>
            <a:r>
              <a:rPr lang="en-US" sz="1200" dirty="0" err="1"/>
              <a:t>noOfSamples</a:t>
            </a:r>
            <a:r>
              <a:rPr lang="en-US" sz="1200" dirty="0"/>
              <a:t>, </a:t>
            </a:r>
            <a:r>
              <a:rPr lang="en-US" sz="1200" dirty="0" err="1"/>
              <a:t>noOfTimeSteps</a:t>
            </a:r>
            <a:r>
              <a:rPr lang="en-US" sz="1200" dirty="0"/>
              <a:t>, noOfUnit2s)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489117" y="1782651"/>
            <a:ext cx="114309" cy="330412"/>
            <a:chOff x="10543665" y="2345748"/>
            <a:chExt cx="114309" cy="330412"/>
          </a:xfrm>
        </p:grpSpPr>
        <p:sp>
          <p:nvSpPr>
            <p:cNvPr id="75" name="Rectangle 74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633426" y="1844054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noOfUnit2s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779510" y="2625584"/>
            <a:ext cx="734786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146903" y="3278727"/>
            <a:ext cx="0" cy="4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76773" y="1779423"/>
            <a:ext cx="713191" cy="489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y</a:t>
            </a:r>
            <a:r>
              <a:rPr lang="en-US" sz="1600" baseline="-25000"/>
              <a:t>k-1</a:t>
            </a:r>
            <a:endParaRPr lang="en-US" sz="1600" baseline="-25000" dirty="0"/>
          </a:p>
        </p:txBody>
      </p:sp>
      <p:cxnSp>
        <p:nvCxnSpPr>
          <p:cNvPr id="82" name="Straight Arrow Connector 81"/>
          <p:cNvCxnSpPr>
            <a:stCxn id="78" idx="0"/>
            <a:endCxn id="81" idx="4"/>
          </p:cNvCxnSpPr>
          <p:nvPr/>
        </p:nvCxnSpPr>
        <p:spPr>
          <a:xfrm flipH="1" flipV="1">
            <a:off x="7133369" y="2269280"/>
            <a:ext cx="13534" cy="35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7520263" y="1782515"/>
            <a:ext cx="114309" cy="330412"/>
            <a:chOff x="10543665" y="2345748"/>
            <a:chExt cx="114309" cy="330412"/>
          </a:xfrm>
        </p:grpSpPr>
        <p:sp>
          <p:nvSpPr>
            <p:cNvPr id="84" name="Rectangle 83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95" name="Rectangle 94"/>
          <p:cNvSpPr/>
          <p:nvPr/>
        </p:nvSpPr>
        <p:spPr>
          <a:xfrm>
            <a:off x="3849199" y="2625720"/>
            <a:ext cx="734786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216592" y="3278863"/>
            <a:ext cx="0" cy="4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906349" y="1779559"/>
            <a:ext cx="620486" cy="489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</a:t>
            </a:r>
            <a:r>
              <a:rPr lang="en-US" sz="1600" baseline="-25000" dirty="0"/>
              <a:t>1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4216592" y="2269416"/>
            <a:ext cx="0" cy="35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4589952" y="1782651"/>
            <a:ext cx="114309" cy="330412"/>
            <a:chOff x="10543665" y="2345748"/>
            <a:chExt cx="114309" cy="330412"/>
          </a:xfrm>
        </p:grpSpPr>
        <p:sp>
          <p:nvSpPr>
            <p:cNvPr id="100" name="Rectangle 99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704261" y="181060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noOfUnit2s</a:t>
            </a:r>
          </a:p>
        </p:txBody>
      </p:sp>
    </p:spTree>
    <p:extLst>
      <p:ext uri="{BB962C8B-B14F-4D97-AF65-F5344CB8AC3E}">
        <p14:creationId xmlns:p14="http://schemas.microsoft.com/office/powerpoint/2010/main" val="2455455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15" y="1336805"/>
            <a:ext cx="10274085" cy="4463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14" y="5799891"/>
            <a:ext cx="5789371" cy="105810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45589" y="2796421"/>
            <a:ext cx="387458" cy="139484"/>
          </a:xfrm>
          <a:prstGeom prst="rightArrow">
            <a:avLst>
              <a:gd name="adj1" fmla="val 16667"/>
              <a:gd name="adj2" fmla="val 907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43009" y="3909718"/>
            <a:ext cx="387458" cy="139484"/>
          </a:xfrm>
          <a:prstGeom prst="rightArrow">
            <a:avLst>
              <a:gd name="adj1" fmla="val 16667"/>
              <a:gd name="adj2" fmla="val 907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42873" y="420179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noOfFeatures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77698" y="2510933"/>
            <a:ext cx="11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Long Term</a:t>
            </a:r>
          </a:p>
          <a:p>
            <a:r>
              <a:rPr lang="en-US" dirty="0"/>
              <a:t>Memory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7697" y="3625539"/>
            <a:ext cx="121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Term</a:t>
            </a:r>
          </a:p>
          <a:p>
            <a:r>
              <a:rPr lang="en-US" dirty="0"/>
              <a:t>State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433979" y="3042877"/>
            <a:ext cx="953148" cy="468275"/>
          </a:xfrm>
          <a:prstGeom prst="wedgeRectCallout">
            <a:avLst>
              <a:gd name="adj1" fmla="val 93452"/>
              <a:gd name="adj2" fmla="val 586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multi-dimensional</a:t>
            </a:r>
            <a:endParaRPr lang="en-US" sz="1200" dirty="0"/>
          </a:p>
        </p:txBody>
      </p:sp>
      <p:sp>
        <p:nvSpPr>
          <p:cNvPr id="13" name="Rectangular Callout 12"/>
          <p:cNvSpPr/>
          <p:nvPr/>
        </p:nvSpPr>
        <p:spPr>
          <a:xfrm>
            <a:off x="4433979" y="3042877"/>
            <a:ext cx="953148" cy="468275"/>
          </a:xfrm>
          <a:prstGeom prst="wedgeRectCallout">
            <a:avLst>
              <a:gd name="adj1" fmla="val 140962"/>
              <a:gd name="adj2" fmla="val 32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multi-dimensional</a:t>
            </a:r>
          </a:p>
        </p:txBody>
      </p:sp>
    </p:spTree>
    <p:extLst>
      <p:ext uri="{BB962C8B-B14F-4D97-AF65-F5344CB8AC3E}">
        <p14:creationId xmlns:p14="http://schemas.microsoft.com/office/powerpoint/2010/main" val="357553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58" y="199007"/>
            <a:ext cx="3137003" cy="2061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58" y="4852378"/>
            <a:ext cx="5997842" cy="1963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52" y="2418404"/>
            <a:ext cx="5560876" cy="1952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" y="2370151"/>
            <a:ext cx="5896102" cy="2048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" y="4858839"/>
            <a:ext cx="6109602" cy="1904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7" y="199007"/>
            <a:ext cx="2814196" cy="2061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0789" y="2260282"/>
            <a:ext cx="3054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Forget Gate</a:t>
            </a:r>
          </a:p>
          <a:p>
            <a:r>
              <a:rPr lang="en-US" dirty="0"/>
              <a:t>Control how much long-term memory will survive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0789" y="4295044"/>
            <a:ext cx="34088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Input Gate</a:t>
            </a:r>
          </a:p>
          <a:p>
            <a:r>
              <a:rPr lang="en-US" dirty="0"/>
              <a:t>Control how much short-term state &amp; input will be combined with long-term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93079" y="3995881"/>
            <a:ext cx="29126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Output Gate</a:t>
            </a:r>
          </a:p>
          <a:p>
            <a:r>
              <a:rPr lang="en-US" dirty="0"/>
              <a:t>Control how much long-term memory will be passed on to next short-term state</a:t>
            </a:r>
          </a:p>
        </p:txBody>
      </p:sp>
    </p:spTree>
    <p:extLst>
      <p:ext uri="{BB962C8B-B14F-4D97-AF65-F5344CB8AC3E}">
        <p14:creationId xmlns:p14="http://schemas.microsoft.com/office/powerpoint/2010/main" val="255122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1890347" y="1987062"/>
            <a:ext cx="8673142" cy="2936631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2870062" y="2445159"/>
            <a:ext cx="734786" cy="1546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1988318" y="3420209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2927212" y="4225754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cxnSp>
        <p:nvCxnSpPr>
          <p:cNvPr id="10" name="Straight Arrow Connector 9"/>
          <p:cNvCxnSpPr>
            <a:stCxn id="6" idx="6"/>
          </p:cNvCxnSpPr>
          <p:nvPr/>
        </p:nvCxnSpPr>
        <p:spPr>
          <a:xfrm flipV="1">
            <a:off x="2608804" y="3659066"/>
            <a:ext cx="261258" cy="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3237455" y="3991710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796836" y="2445159"/>
            <a:ext cx="734786" cy="1546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8" name="Oval 17"/>
          <p:cNvSpPr/>
          <p:nvPr/>
        </p:nvSpPr>
        <p:spPr>
          <a:xfrm>
            <a:off x="3915092" y="3420209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4853986" y="4225754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cxnSp>
        <p:nvCxnSpPr>
          <p:cNvPr id="20" name="Straight Arrow Connector 19"/>
          <p:cNvCxnSpPr>
            <a:stCxn id="21" idx="6"/>
            <a:endCxn id="20" idx="1"/>
          </p:cNvCxnSpPr>
          <p:nvPr/>
        </p:nvCxnSpPr>
        <p:spPr>
          <a:xfrm>
            <a:off x="4535578" y="3665138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164229" y="3991710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776804" y="2445157"/>
            <a:ext cx="734786" cy="1546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23" name="Oval 22"/>
          <p:cNvSpPr/>
          <p:nvPr/>
        </p:nvSpPr>
        <p:spPr>
          <a:xfrm>
            <a:off x="6780760" y="3420207"/>
            <a:ext cx="7347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k-1</a:t>
            </a:r>
          </a:p>
        </p:txBody>
      </p:sp>
      <p:sp>
        <p:nvSpPr>
          <p:cNvPr id="24" name="Oval 23"/>
          <p:cNvSpPr/>
          <p:nvPr/>
        </p:nvSpPr>
        <p:spPr>
          <a:xfrm>
            <a:off x="7833954" y="4225752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515546" y="3665136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44197" y="3991708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805514" y="3420206"/>
            <a:ext cx="620486" cy="4898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8" name="Straight Arrow Connector 27"/>
          <p:cNvCxnSpPr>
            <a:endCxn id="27" idx="2"/>
          </p:cNvCxnSpPr>
          <p:nvPr/>
        </p:nvCxnSpPr>
        <p:spPr>
          <a:xfrm flipV="1">
            <a:off x="8542370" y="3665135"/>
            <a:ext cx="263144" cy="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8" idx="2"/>
          </p:cNvCxnSpPr>
          <p:nvPr/>
        </p:nvCxnSpPr>
        <p:spPr>
          <a:xfrm flipV="1">
            <a:off x="3604848" y="3665138"/>
            <a:ext cx="310244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564280" y="3665137"/>
            <a:ext cx="261266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3" idx="2"/>
          </p:cNvCxnSpPr>
          <p:nvPr/>
        </p:nvCxnSpPr>
        <p:spPr>
          <a:xfrm>
            <a:off x="6550793" y="3665134"/>
            <a:ext cx="2299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43818" y="32637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45" name="Rectangular Callout 44"/>
          <p:cNvSpPr/>
          <p:nvPr/>
        </p:nvSpPr>
        <p:spPr>
          <a:xfrm>
            <a:off x="896351" y="3825478"/>
            <a:ext cx="898071" cy="408213"/>
          </a:xfrm>
          <a:prstGeom prst="wedgeRectCallout">
            <a:avLst>
              <a:gd name="adj1" fmla="val 69225"/>
              <a:gd name="adj2" fmla="val -649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state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649756" y="4299814"/>
            <a:ext cx="114309" cy="330412"/>
            <a:chOff x="9927779" y="4582882"/>
            <a:chExt cx="359221" cy="1202854"/>
          </a:xfrm>
        </p:grpSpPr>
        <p:sp>
          <p:nvSpPr>
            <p:cNvPr id="53" name="Rectangle 52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564280" y="4309028"/>
            <a:ext cx="114309" cy="330412"/>
            <a:chOff x="9927779" y="4582882"/>
            <a:chExt cx="359221" cy="1202854"/>
          </a:xfrm>
        </p:grpSpPr>
        <p:sp>
          <p:nvSpPr>
            <p:cNvPr id="60" name="Rectangle 59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542370" y="4310729"/>
            <a:ext cx="114309" cy="330412"/>
            <a:chOff x="9927779" y="4582882"/>
            <a:chExt cx="359221" cy="1202854"/>
          </a:xfrm>
        </p:grpSpPr>
        <p:sp>
          <p:nvSpPr>
            <p:cNvPr id="64" name="Rectangle 63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703063" y="4324382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noOfFeatures</a:t>
            </a:r>
            <a:endParaRPr lang="en-US" sz="12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9487122" y="3443774"/>
            <a:ext cx="116304" cy="442720"/>
            <a:chOff x="10541670" y="2345748"/>
            <a:chExt cx="116304" cy="442720"/>
          </a:xfrm>
        </p:grpSpPr>
        <p:sp>
          <p:nvSpPr>
            <p:cNvPr id="70" name="Rectangle 69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633426" y="350517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3957884" y="3929414"/>
            <a:ext cx="116304" cy="442720"/>
            <a:chOff x="10541670" y="2345748"/>
            <a:chExt cx="116304" cy="442720"/>
          </a:xfrm>
        </p:grpSpPr>
        <p:sp>
          <p:nvSpPr>
            <p:cNvPr id="92" name="Rectangle 91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4104188" y="399081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97" name="Title 9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LSTM (Long Short Term Memory)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988318" y="2571292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r>
              <a:rPr lang="en-US" sz="1600" baseline="-25000" dirty="0"/>
              <a:t>0</a:t>
            </a:r>
          </a:p>
        </p:txBody>
      </p:sp>
      <p:cxnSp>
        <p:nvCxnSpPr>
          <p:cNvPr id="83" name="Straight Arrow Connector 82"/>
          <p:cNvCxnSpPr>
            <a:stCxn id="101" idx="6"/>
          </p:cNvCxnSpPr>
          <p:nvPr/>
        </p:nvCxnSpPr>
        <p:spPr>
          <a:xfrm flipV="1">
            <a:off x="2608804" y="2810149"/>
            <a:ext cx="261258" cy="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915092" y="2571292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r>
              <a:rPr lang="en-US" sz="1600" baseline="-25000" dirty="0"/>
              <a:t>1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4535578" y="2816221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780760" y="2571290"/>
            <a:ext cx="7347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r>
              <a:rPr lang="en-US" sz="1600" baseline="-25000" dirty="0"/>
              <a:t>k-1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7515546" y="2816219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8805514" y="2571289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8542370" y="2816218"/>
            <a:ext cx="263144" cy="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564280" y="2816220"/>
            <a:ext cx="261266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550793" y="2816217"/>
            <a:ext cx="2299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/>
          <p:cNvGrpSpPr/>
          <p:nvPr/>
        </p:nvGrpSpPr>
        <p:grpSpPr>
          <a:xfrm>
            <a:off x="9487122" y="2594857"/>
            <a:ext cx="116304" cy="442720"/>
            <a:chOff x="10541670" y="2345748"/>
            <a:chExt cx="116304" cy="442720"/>
          </a:xfrm>
        </p:grpSpPr>
        <p:sp>
          <p:nvSpPr>
            <p:cNvPr id="109" name="Rectangle 108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9633426" y="265626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936679" y="2396171"/>
            <a:ext cx="447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115" name="Rectangular Callout 114"/>
          <p:cNvSpPr/>
          <p:nvPr/>
        </p:nvSpPr>
        <p:spPr>
          <a:xfrm>
            <a:off x="624880" y="2367182"/>
            <a:ext cx="1187905" cy="457916"/>
          </a:xfrm>
          <a:prstGeom prst="wedgeRectCallout">
            <a:avLst>
              <a:gd name="adj1" fmla="val 63304"/>
              <a:gd name="adj2" fmla="val 310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memory</a:t>
            </a:r>
            <a:endParaRPr lang="en-US" sz="11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3914702" y="2130269"/>
            <a:ext cx="116304" cy="442720"/>
            <a:chOff x="10541670" y="2345748"/>
            <a:chExt cx="116304" cy="442720"/>
          </a:xfrm>
        </p:grpSpPr>
        <p:sp>
          <p:nvSpPr>
            <p:cNvPr id="117" name="Rectangle 116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4061006" y="219167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169" name="Rectangular Callout 168"/>
          <p:cNvSpPr/>
          <p:nvPr/>
        </p:nvSpPr>
        <p:spPr>
          <a:xfrm>
            <a:off x="9408406" y="4350647"/>
            <a:ext cx="898071" cy="408213"/>
          </a:xfrm>
          <a:prstGeom prst="wedgeRectCallout">
            <a:avLst>
              <a:gd name="adj1" fmla="val -62726"/>
              <a:gd name="adj2" fmla="val -1517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u="sng" dirty="0"/>
              <a:t>Encoder </a:t>
            </a:r>
            <a:r>
              <a:rPr lang="en-US" sz="1100" dirty="0"/>
              <a:t>Output</a:t>
            </a:r>
          </a:p>
        </p:txBody>
      </p:sp>
      <p:sp>
        <p:nvSpPr>
          <p:cNvPr id="170" name="Rectangular Callout 169"/>
          <p:cNvSpPr/>
          <p:nvPr/>
        </p:nvSpPr>
        <p:spPr>
          <a:xfrm>
            <a:off x="9408406" y="2013534"/>
            <a:ext cx="898071" cy="408213"/>
          </a:xfrm>
          <a:prstGeom prst="wedgeRectCallout">
            <a:avLst>
              <a:gd name="adj1" fmla="val -60876"/>
              <a:gd name="adj2" fmla="val 926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Not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E0831-85F1-C847-9109-4DA4A175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98" y="5288683"/>
            <a:ext cx="7607300" cy="2794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8418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Rounded Rectangle 581"/>
          <p:cNvSpPr/>
          <p:nvPr/>
        </p:nvSpPr>
        <p:spPr>
          <a:xfrm>
            <a:off x="1662606" y="2512515"/>
            <a:ext cx="8956242" cy="3676413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1" name="Rounded Rectangle 580"/>
          <p:cNvSpPr/>
          <p:nvPr/>
        </p:nvSpPr>
        <p:spPr>
          <a:xfrm>
            <a:off x="1510206" y="2360115"/>
            <a:ext cx="8956242" cy="3681607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0" name="Rounded Rectangle 579"/>
          <p:cNvSpPr/>
          <p:nvPr/>
        </p:nvSpPr>
        <p:spPr>
          <a:xfrm>
            <a:off x="1357806" y="2207716"/>
            <a:ext cx="8956242" cy="3681606"/>
          </a:xfrm>
          <a:prstGeom prst="roundRect">
            <a:avLst>
              <a:gd name="adj" fmla="val 11605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(Multi-Layer) RNN / LSTM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20621" y="4334051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4" name="Oval 3"/>
          <p:cNvSpPr/>
          <p:nvPr/>
        </p:nvSpPr>
        <p:spPr>
          <a:xfrm>
            <a:off x="1738877" y="4415693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2677771" y="5221238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cxnSp>
        <p:nvCxnSpPr>
          <p:cNvPr id="6" name="Straight Arrow Connector 5"/>
          <p:cNvCxnSpPr>
            <a:stCxn id="7" idx="6"/>
            <a:endCxn id="6" idx="1"/>
          </p:cNvCxnSpPr>
          <p:nvPr/>
        </p:nvCxnSpPr>
        <p:spPr>
          <a:xfrm>
            <a:off x="2359363" y="4660622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9" idx="0"/>
            <a:endCxn id="6" idx="2"/>
          </p:cNvCxnSpPr>
          <p:nvPr/>
        </p:nvCxnSpPr>
        <p:spPr>
          <a:xfrm flipV="1">
            <a:off x="2988014" y="4987194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47395" y="4334051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9" name="Oval 8"/>
          <p:cNvSpPr/>
          <p:nvPr/>
        </p:nvSpPr>
        <p:spPr>
          <a:xfrm>
            <a:off x="3665651" y="4415693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604545" y="5221238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cxnSp>
        <p:nvCxnSpPr>
          <p:cNvPr id="11" name="Straight Arrow Connector 10"/>
          <p:cNvCxnSpPr>
            <a:stCxn id="22" idx="6"/>
            <a:endCxn id="21" idx="1"/>
          </p:cNvCxnSpPr>
          <p:nvPr/>
        </p:nvCxnSpPr>
        <p:spPr>
          <a:xfrm>
            <a:off x="4286137" y="4660622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1" idx="2"/>
          </p:cNvCxnSpPr>
          <p:nvPr/>
        </p:nvCxnSpPr>
        <p:spPr>
          <a:xfrm flipV="1">
            <a:off x="4914788" y="4987194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27363" y="4334049"/>
            <a:ext cx="734786" cy="6531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14" name="Oval 13"/>
          <p:cNvSpPr/>
          <p:nvPr/>
        </p:nvSpPr>
        <p:spPr>
          <a:xfrm>
            <a:off x="6531319" y="4415691"/>
            <a:ext cx="7347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k-1</a:t>
            </a:r>
          </a:p>
        </p:txBody>
      </p:sp>
      <p:sp>
        <p:nvSpPr>
          <p:cNvPr id="15" name="Oval 14"/>
          <p:cNvSpPr/>
          <p:nvPr/>
        </p:nvSpPr>
        <p:spPr>
          <a:xfrm>
            <a:off x="7584513" y="5221236"/>
            <a:ext cx="620486" cy="4898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66105" y="4660620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894756" y="4987192"/>
            <a:ext cx="0" cy="23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556073" y="4415690"/>
            <a:ext cx="620486" cy="4898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0" name="Straight Arrow Connector 19"/>
          <p:cNvCxnSpPr>
            <a:stCxn id="6" idx="3"/>
          </p:cNvCxnSpPr>
          <p:nvPr/>
        </p:nvCxnSpPr>
        <p:spPr>
          <a:xfrm flipV="1">
            <a:off x="3355407" y="4660622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3"/>
          </p:cNvCxnSpPr>
          <p:nvPr/>
        </p:nvCxnSpPr>
        <p:spPr>
          <a:xfrm flipV="1">
            <a:off x="5282181" y="4660620"/>
            <a:ext cx="29392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4" idx="2"/>
          </p:cNvCxnSpPr>
          <p:nvPr/>
        </p:nvCxnSpPr>
        <p:spPr>
          <a:xfrm>
            <a:off x="6301352" y="4660618"/>
            <a:ext cx="2299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94377" y="425921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24" name="Rectangular Callout 23"/>
          <p:cNvSpPr/>
          <p:nvPr/>
        </p:nvSpPr>
        <p:spPr>
          <a:xfrm>
            <a:off x="840806" y="3925836"/>
            <a:ext cx="898071" cy="408213"/>
          </a:xfrm>
          <a:prstGeom prst="wedgeRectCallout">
            <a:avLst>
              <a:gd name="adj1" fmla="val 53561"/>
              <a:gd name="adj2" fmla="val 900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state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400315" y="5295298"/>
            <a:ext cx="114309" cy="330412"/>
            <a:chOff x="9927779" y="4582882"/>
            <a:chExt cx="359221" cy="1202854"/>
          </a:xfrm>
        </p:grpSpPr>
        <p:sp>
          <p:nvSpPr>
            <p:cNvPr id="26" name="Rectangle 25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14839" y="5304512"/>
            <a:ext cx="114309" cy="330412"/>
            <a:chOff x="9927779" y="4582882"/>
            <a:chExt cx="359221" cy="1202854"/>
          </a:xfrm>
        </p:grpSpPr>
        <p:sp>
          <p:nvSpPr>
            <p:cNvPr id="30" name="Rectangle 29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92929" y="5306213"/>
            <a:ext cx="114309" cy="330412"/>
            <a:chOff x="9927779" y="4582882"/>
            <a:chExt cx="359221" cy="1202854"/>
          </a:xfrm>
        </p:grpSpPr>
        <p:sp>
          <p:nvSpPr>
            <p:cNvPr id="34" name="Rectangle 33"/>
            <p:cNvSpPr/>
            <p:nvPr/>
          </p:nvSpPr>
          <p:spPr>
            <a:xfrm>
              <a:off x="9927779" y="4582882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927779" y="5001975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27779" y="5421068"/>
              <a:ext cx="359221" cy="36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53622" y="531986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noOfFeatures</a:t>
            </a: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9237681" y="4439258"/>
            <a:ext cx="116304" cy="442720"/>
            <a:chOff x="10541670" y="2345748"/>
            <a:chExt cx="116304" cy="442720"/>
          </a:xfrm>
        </p:grpSpPr>
        <p:sp>
          <p:nvSpPr>
            <p:cNvPr id="39" name="Rectangle 38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383985" y="4500661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3656529" y="3940878"/>
            <a:ext cx="116304" cy="442720"/>
            <a:chOff x="10541670" y="2345748"/>
            <a:chExt cx="116304" cy="442720"/>
          </a:xfrm>
        </p:grpSpPr>
        <p:sp>
          <p:nvSpPr>
            <p:cNvPr id="45" name="Rectangle 44"/>
            <p:cNvSpPr/>
            <p:nvPr/>
          </p:nvSpPr>
          <p:spPr>
            <a:xfrm>
              <a:off x="10543665" y="234574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543665" y="246086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543665" y="257598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541670" y="268829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802833" y="4002281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2620621" y="2900494"/>
            <a:ext cx="734786" cy="6531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W’</a:t>
            </a:r>
          </a:p>
        </p:txBody>
      </p:sp>
      <p:sp>
        <p:nvSpPr>
          <p:cNvPr id="51" name="Oval 50"/>
          <p:cNvSpPr/>
          <p:nvPr/>
        </p:nvSpPr>
        <p:spPr>
          <a:xfrm>
            <a:off x="1738877" y="2982136"/>
            <a:ext cx="620486" cy="48985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h’</a:t>
            </a:r>
            <a:r>
              <a:rPr lang="en-US" sz="1600" baseline="-25000" dirty="0"/>
              <a:t>0</a:t>
            </a:r>
          </a:p>
        </p:txBody>
      </p:sp>
      <p:cxnSp>
        <p:nvCxnSpPr>
          <p:cNvPr id="53" name="Straight Arrow Connector 52"/>
          <p:cNvCxnSpPr>
            <a:endCxn id="53" idx="1"/>
          </p:cNvCxnSpPr>
          <p:nvPr/>
        </p:nvCxnSpPr>
        <p:spPr>
          <a:xfrm>
            <a:off x="2359363" y="3227065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547395" y="2900494"/>
            <a:ext cx="734786" cy="6531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W’</a:t>
            </a:r>
          </a:p>
        </p:txBody>
      </p:sp>
      <p:sp>
        <p:nvSpPr>
          <p:cNvPr id="56" name="Oval 55"/>
          <p:cNvSpPr/>
          <p:nvPr/>
        </p:nvSpPr>
        <p:spPr>
          <a:xfrm>
            <a:off x="3665651" y="2982136"/>
            <a:ext cx="620486" cy="48985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h’</a:t>
            </a:r>
            <a:r>
              <a:rPr lang="en-US" sz="1600" baseline="-25000" dirty="0"/>
              <a:t>1</a:t>
            </a:r>
          </a:p>
        </p:txBody>
      </p:sp>
      <p:cxnSp>
        <p:nvCxnSpPr>
          <p:cNvPr id="58" name="Straight Arrow Connector 57"/>
          <p:cNvCxnSpPr>
            <a:endCxn id="68" idx="1"/>
          </p:cNvCxnSpPr>
          <p:nvPr/>
        </p:nvCxnSpPr>
        <p:spPr>
          <a:xfrm>
            <a:off x="4286137" y="3227065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527363" y="2900492"/>
            <a:ext cx="734786" cy="6531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W’</a:t>
            </a:r>
          </a:p>
        </p:txBody>
      </p:sp>
      <p:sp>
        <p:nvSpPr>
          <p:cNvPr id="61" name="Oval 60"/>
          <p:cNvSpPr/>
          <p:nvPr/>
        </p:nvSpPr>
        <p:spPr>
          <a:xfrm>
            <a:off x="6513131" y="2982133"/>
            <a:ext cx="806806" cy="48985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h’</a:t>
            </a:r>
            <a:r>
              <a:rPr lang="en-US" sz="1600" baseline="-25000"/>
              <a:t>k-1</a:t>
            </a:r>
            <a:endParaRPr lang="en-US" sz="1600" baseline="-2500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266105" y="3227063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556073" y="2982133"/>
            <a:ext cx="620486" cy="4898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h’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67" name="Straight Arrow Connector 66"/>
          <p:cNvCxnSpPr>
            <a:stCxn id="53" idx="3"/>
          </p:cNvCxnSpPr>
          <p:nvPr/>
        </p:nvCxnSpPr>
        <p:spPr>
          <a:xfrm flipV="1">
            <a:off x="3355407" y="3227066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3"/>
          </p:cNvCxnSpPr>
          <p:nvPr/>
        </p:nvCxnSpPr>
        <p:spPr>
          <a:xfrm flipV="1">
            <a:off x="5282181" y="3227063"/>
            <a:ext cx="29392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694377" y="282566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96" name="TextBox 95"/>
          <p:cNvSpPr txBox="1"/>
          <p:nvPr/>
        </p:nvSpPr>
        <p:spPr>
          <a:xfrm>
            <a:off x="3802833" y="2568724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cxnSp>
        <p:nvCxnSpPr>
          <p:cNvPr id="98" name="Elbow Connector 97"/>
          <p:cNvCxnSpPr>
            <a:stCxn id="9" idx="0"/>
            <a:endCxn id="50" idx="2"/>
          </p:cNvCxnSpPr>
          <p:nvPr/>
        </p:nvCxnSpPr>
        <p:spPr>
          <a:xfrm rot="16200000" flipV="1">
            <a:off x="3050926" y="3490725"/>
            <a:ext cx="862056" cy="987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18" idx="0"/>
            <a:endCxn id="60" idx="2"/>
          </p:cNvCxnSpPr>
          <p:nvPr/>
        </p:nvCxnSpPr>
        <p:spPr>
          <a:xfrm rot="16200000" flipV="1">
            <a:off x="7949509" y="3498883"/>
            <a:ext cx="862055" cy="9715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/>
          <p:cNvCxnSpPr>
            <a:endCxn id="61" idx="2"/>
          </p:cNvCxnSpPr>
          <p:nvPr/>
        </p:nvCxnSpPr>
        <p:spPr>
          <a:xfrm flipV="1">
            <a:off x="6281873" y="3227062"/>
            <a:ext cx="231258" cy="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" name="Group 562"/>
          <p:cNvGrpSpPr/>
          <p:nvPr/>
        </p:nvGrpSpPr>
        <p:grpSpPr>
          <a:xfrm>
            <a:off x="3656529" y="2279118"/>
            <a:ext cx="116304" cy="670923"/>
            <a:chOff x="4029062" y="2681285"/>
            <a:chExt cx="116304" cy="670923"/>
          </a:xfrm>
        </p:grpSpPr>
        <p:sp>
          <p:nvSpPr>
            <p:cNvPr id="92" name="Rectangle 91"/>
            <p:cNvSpPr/>
            <p:nvPr/>
          </p:nvSpPr>
          <p:spPr>
            <a:xfrm>
              <a:off x="4031057" y="290948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031057" y="302460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031057" y="313972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029062" y="325203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4030007" y="2681285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030007" y="2796406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64" name="TextBox 563"/>
          <p:cNvSpPr txBox="1"/>
          <p:nvPr/>
        </p:nvSpPr>
        <p:spPr>
          <a:xfrm>
            <a:off x="9383985" y="307317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noOfUnits</a:t>
            </a:r>
            <a:endParaRPr lang="en-US" sz="1200" dirty="0"/>
          </a:p>
        </p:txBody>
      </p:sp>
      <p:grpSp>
        <p:nvGrpSpPr>
          <p:cNvPr id="565" name="Group 564"/>
          <p:cNvGrpSpPr/>
          <p:nvPr/>
        </p:nvGrpSpPr>
        <p:grpSpPr>
          <a:xfrm>
            <a:off x="9237681" y="2783567"/>
            <a:ext cx="116304" cy="670923"/>
            <a:chOff x="4029062" y="2681285"/>
            <a:chExt cx="116304" cy="670923"/>
          </a:xfrm>
        </p:grpSpPr>
        <p:sp>
          <p:nvSpPr>
            <p:cNvPr id="566" name="Rectangle 565"/>
            <p:cNvSpPr/>
            <p:nvPr/>
          </p:nvSpPr>
          <p:spPr>
            <a:xfrm>
              <a:off x="4031057" y="2909488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31057" y="302460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4031057" y="3139729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4029062" y="3252037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030007" y="2681285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30007" y="2796406"/>
              <a:ext cx="114309" cy="1001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78" name="Rectangular Callout 577"/>
          <p:cNvSpPr/>
          <p:nvPr/>
        </p:nvSpPr>
        <p:spPr>
          <a:xfrm>
            <a:off x="840806" y="3925836"/>
            <a:ext cx="898071" cy="408213"/>
          </a:xfrm>
          <a:prstGeom prst="wedgeRectCallout">
            <a:avLst>
              <a:gd name="adj1" fmla="val 59218"/>
              <a:gd name="adj2" fmla="val -1712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Initial state</a:t>
            </a:r>
          </a:p>
        </p:txBody>
      </p:sp>
      <p:cxnSp>
        <p:nvCxnSpPr>
          <p:cNvPr id="579" name="Elbow Connector 578"/>
          <p:cNvCxnSpPr/>
          <p:nvPr/>
        </p:nvCxnSpPr>
        <p:spPr>
          <a:xfrm rot="16200000" flipV="1">
            <a:off x="4998115" y="3490723"/>
            <a:ext cx="862056" cy="987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Rectangular Callout 582"/>
          <p:cNvSpPr/>
          <p:nvPr/>
        </p:nvSpPr>
        <p:spPr>
          <a:xfrm>
            <a:off x="7738533" y="1608874"/>
            <a:ext cx="744051" cy="455226"/>
          </a:xfrm>
          <a:prstGeom prst="wedgeRectCallout">
            <a:avLst>
              <a:gd name="adj1" fmla="val 80667"/>
              <a:gd name="adj2" fmla="val 253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u="sng" dirty="0"/>
              <a:t>Encoder </a:t>
            </a:r>
            <a:r>
              <a:rPr lang="en-US" sz="1100" dirty="0"/>
              <a:t>Output</a:t>
            </a:r>
          </a:p>
        </p:txBody>
      </p: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A5D50A6-D9E8-5C40-AC99-F0C4D27E389C}"/>
              </a:ext>
            </a:extLst>
          </p:cNvPr>
          <p:cNvCxnSpPr>
            <a:cxnSpLocks/>
            <a:stCxn id="60" idx="3"/>
            <a:endCxn id="65" idx="2"/>
          </p:cNvCxnSpPr>
          <p:nvPr/>
        </p:nvCxnSpPr>
        <p:spPr>
          <a:xfrm flipV="1">
            <a:off x="8262149" y="3227062"/>
            <a:ext cx="29392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12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77E8-7406-9444-B5F4-3C22980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RNN:  Notebook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7269-BA63-3F47-8E22-B7420991F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TimeSeries</a:t>
            </a:r>
            <a:r>
              <a:rPr lang="en-US" dirty="0"/>
              <a:t> data structure</a:t>
            </a:r>
          </a:p>
          <a:p>
            <a:r>
              <a:rPr lang="en-US" dirty="0"/>
              <a:t>RNN</a:t>
            </a:r>
          </a:p>
          <a:p>
            <a:pPr lvl="1"/>
            <a:r>
              <a:rPr lang="en-US" dirty="0"/>
              <a:t>Batch / Time / Feature dimensions</a:t>
            </a:r>
          </a:p>
          <a:p>
            <a:pPr lvl="1"/>
            <a:r>
              <a:rPr lang="en-US" dirty="0"/>
              <a:t>Parameters (units, hidden, number of layers)</a:t>
            </a:r>
          </a:p>
          <a:p>
            <a:pPr lvl="1"/>
            <a:r>
              <a:rPr lang="en-US" dirty="0"/>
              <a:t>Input shape</a:t>
            </a:r>
          </a:p>
          <a:p>
            <a:pPr lvl="1"/>
            <a:r>
              <a:rPr lang="en-US" dirty="0"/>
              <a:t>Output shape (output and hidden)</a:t>
            </a:r>
          </a:p>
          <a:p>
            <a:r>
              <a:rPr lang="en-US" dirty="0"/>
              <a:t>LSTM</a:t>
            </a:r>
          </a:p>
          <a:p>
            <a:pPr lvl="1"/>
            <a:r>
              <a:rPr lang="en-US" dirty="0"/>
              <a:t>Batch / Time / Feature dimensions</a:t>
            </a:r>
          </a:p>
          <a:p>
            <a:pPr lvl="1"/>
            <a:r>
              <a:rPr lang="en-US" dirty="0"/>
              <a:t>Parameters (units, hidden, number of layers)</a:t>
            </a:r>
          </a:p>
          <a:p>
            <a:pPr lvl="1"/>
            <a:r>
              <a:rPr lang="en-US" dirty="0"/>
              <a:t>Input shape</a:t>
            </a:r>
          </a:p>
          <a:p>
            <a:pPr lvl="1"/>
            <a:r>
              <a:rPr lang="en-US" dirty="0"/>
              <a:t>Output shape (output and hidden)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8FB48-E46A-2A4F-A3E0-9C4FF5458F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7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D66F-7609-A14F-B49A-2A81783C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 Programming Paradigm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8C80EA-C4B7-BA4F-BC91-8E7735C931CE}"/>
              </a:ext>
            </a:extLst>
          </p:cNvPr>
          <p:cNvSpPr/>
          <p:nvPr/>
        </p:nvSpPr>
        <p:spPr>
          <a:xfrm>
            <a:off x="1242290" y="2319815"/>
            <a:ext cx="1569234" cy="23489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EA57D7-B5BB-0848-B6C4-3333C0404754}"/>
              </a:ext>
            </a:extLst>
          </p:cNvPr>
          <p:cNvSpPr/>
          <p:nvPr/>
        </p:nvSpPr>
        <p:spPr>
          <a:xfrm>
            <a:off x="3707538" y="3130280"/>
            <a:ext cx="2034193" cy="182272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Parametric</a:t>
            </a:r>
          </a:p>
          <a:p>
            <a:pPr algn="ctr"/>
            <a:r>
              <a:rPr lang="en-US" sz="2000" dirty="0"/>
              <a:t>Model</a:t>
            </a:r>
          </a:p>
          <a:p>
            <a:pPr algn="ctr"/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EBB81C-DB20-B849-BC55-63C55534E067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>
            <a:off x="2690412" y="4030661"/>
            <a:ext cx="1017126" cy="10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EAFD6606-7F85-0C45-8283-988A123C8B0A}"/>
              </a:ext>
            </a:extLst>
          </p:cNvPr>
          <p:cNvSpPr/>
          <p:nvPr/>
        </p:nvSpPr>
        <p:spPr>
          <a:xfrm>
            <a:off x="6565456" y="3792188"/>
            <a:ext cx="1287444" cy="50282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AAF173B7-34A0-F047-836B-47E8EADDEE12}"/>
              </a:ext>
            </a:extLst>
          </p:cNvPr>
          <p:cNvSpPr/>
          <p:nvPr/>
        </p:nvSpPr>
        <p:spPr>
          <a:xfrm>
            <a:off x="4067589" y="4312317"/>
            <a:ext cx="1314088" cy="502820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EECE82-D589-E948-B9A1-D0DEA84E8170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>
            <a:off x="5741731" y="4041640"/>
            <a:ext cx="823725" cy="1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402E5A-B3B9-2142-8043-B784191DFAE5}"/>
              </a:ext>
            </a:extLst>
          </p:cNvPr>
          <p:cNvSpPr/>
          <p:nvPr/>
        </p:nvSpPr>
        <p:spPr>
          <a:xfrm>
            <a:off x="8676626" y="3600162"/>
            <a:ext cx="1372903" cy="86099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A970B5-E0DD-2D4B-A210-6BCCCE8B3D85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 flipV="1">
            <a:off x="7852900" y="4030660"/>
            <a:ext cx="823726" cy="12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039C5A-482F-674E-9FA8-0889D0B0993B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 rot="16200000" flipH="1">
            <a:off x="5167027" y="-595889"/>
            <a:ext cx="1066982" cy="7325120"/>
          </a:xfrm>
          <a:prstGeom prst="bentConnector3">
            <a:avLst>
              <a:gd name="adj1" fmla="val -6546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2016F8-FA15-DA44-BB50-425D17FC22F9}"/>
              </a:ext>
            </a:extLst>
          </p:cNvPr>
          <p:cNvSpPr/>
          <p:nvPr/>
        </p:nvSpPr>
        <p:spPr>
          <a:xfrm>
            <a:off x="7303723" y="5268820"/>
            <a:ext cx="1372903" cy="86099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Gradient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1F7EE80-CCCC-B344-82FB-52B84C190989}"/>
              </a:ext>
            </a:extLst>
          </p:cNvPr>
          <p:cNvCxnSpPr>
            <a:cxnSpLocks/>
            <a:stCxn id="9" idx="3"/>
            <a:endCxn id="21" idx="3"/>
          </p:cNvCxnSpPr>
          <p:nvPr/>
        </p:nvCxnSpPr>
        <p:spPr>
          <a:xfrm>
            <a:off x="10049529" y="4030660"/>
            <a:ext cx="797574" cy="6190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158C812-1E4D-1B49-8945-E152C7149AF3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>
            <a:off x="4724635" y="4815137"/>
            <a:ext cx="2579089" cy="88418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22C52BB6-D3DB-FE4F-95FE-ABAFC8902DBA}"/>
              </a:ext>
            </a:extLst>
          </p:cNvPr>
          <p:cNvSpPr/>
          <p:nvPr/>
        </p:nvSpPr>
        <p:spPr>
          <a:xfrm>
            <a:off x="1385504" y="2533180"/>
            <a:ext cx="1304907" cy="75423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labels</a:t>
            </a: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AB256E2-8E95-D04F-AF16-E3E82A8E993F}"/>
              </a:ext>
            </a:extLst>
          </p:cNvPr>
          <p:cNvSpPr/>
          <p:nvPr/>
        </p:nvSpPr>
        <p:spPr>
          <a:xfrm>
            <a:off x="1385504" y="3653545"/>
            <a:ext cx="1304907" cy="75423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raw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E41DC-ADF4-7C44-9FD3-F80194FEEAA5}"/>
              </a:ext>
            </a:extLst>
          </p:cNvPr>
          <p:cNvSpPr txBox="1"/>
          <p:nvPr/>
        </p:nvSpPr>
        <p:spPr>
          <a:xfrm>
            <a:off x="5125221" y="5286543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46A9F9-3502-CD43-BC5C-1A806358FED4}"/>
                  </a:ext>
                </a:extLst>
              </p:cNvPr>
              <p:cNvSpPr txBox="1"/>
              <p:nvPr/>
            </p:nvSpPr>
            <p:spPr>
              <a:xfrm>
                <a:off x="4683246" y="5829196"/>
                <a:ext cx="2383088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46A9F9-3502-CD43-BC5C-1A806358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246" y="5829196"/>
                <a:ext cx="2383088" cy="677558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274B389F-D3E3-6640-9911-50668387716E}"/>
              </a:ext>
            </a:extLst>
          </p:cNvPr>
          <p:cNvSpPr/>
          <p:nvPr/>
        </p:nvSpPr>
        <p:spPr>
          <a:xfrm>
            <a:off x="10434352" y="4649751"/>
            <a:ext cx="825501" cy="50282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Loss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4C5DB4-0CBA-4D47-9470-09801A3968BD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rot="5400000">
            <a:off x="9488492" y="4340706"/>
            <a:ext cx="546747" cy="217047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786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AD1B-4864-AC49-99B8-DC80780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4:  Sine Function </a:t>
            </a:r>
            <a:r>
              <a:rPr lang="en-US" dirty="0" err="1"/>
              <a:t>TimeSeries</a:t>
            </a:r>
            <a:r>
              <a:rPr lang="en-US" dirty="0"/>
              <a:t> Prediction</a:t>
            </a:r>
          </a:p>
        </p:txBody>
      </p:sp>
    </p:spTree>
    <p:extLst>
      <p:ext uri="{BB962C8B-B14F-4D97-AF65-F5344CB8AC3E}">
        <p14:creationId xmlns:p14="http://schemas.microsoft.com/office/powerpoint/2010/main" val="24212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083040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Bi-directional RNN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4462" y="3819072"/>
            <a:ext cx="734786" cy="4190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</a:t>
            </a:r>
            <a:r>
              <a:rPr lang="en-US" sz="1600" baseline="-25000" dirty="0" err="1"/>
              <a:t>f</a:t>
            </a:r>
            <a:endParaRPr lang="en-US" sz="1600" baseline="-25000" dirty="0"/>
          </a:p>
        </p:txBody>
      </p:sp>
      <p:sp>
        <p:nvSpPr>
          <p:cNvPr id="7" name="Oval 6"/>
          <p:cNvSpPr/>
          <p:nvPr/>
        </p:nvSpPr>
        <p:spPr>
          <a:xfrm>
            <a:off x="2902718" y="3871456"/>
            <a:ext cx="620486" cy="3143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3841612" y="4469965"/>
            <a:ext cx="620486" cy="3143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cxnSp>
        <p:nvCxnSpPr>
          <p:cNvPr id="9" name="Straight Arrow Connector 8"/>
          <p:cNvCxnSpPr>
            <a:stCxn id="7" idx="6"/>
            <a:endCxn id="6" idx="1"/>
          </p:cNvCxnSpPr>
          <p:nvPr/>
        </p:nvCxnSpPr>
        <p:spPr>
          <a:xfrm>
            <a:off x="3523204" y="4028610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4151855" y="4238150"/>
            <a:ext cx="0" cy="23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11236" y="3819072"/>
            <a:ext cx="734786" cy="4190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</a:t>
            </a:r>
            <a:r>
              <a:rPr lang="en-US" sz="1600" baseline="-25000" dirty="0" err="1"/>
              <a:t>f</a:t>
            </a:r>
            <a:endParaRPr lang="en-US" sz="1600" baseline="-25000" dirty="0"/>
          </a:p>
        </p:txBody>
      </p:sp>
      <p:sp>
        <p:nvSpPr>
          <p:cNvPr id="12" name="Oval 11"/>
          <p:cNvSpPr/>
          <p:nvPr/>
        </p:nvSpPr>
        <p:spPr>
          <a:xfrm>
            <a:off x="4829492" y="3871456"/>
            <a:ext cx="620486" cy="314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5768386" y="4469965"/>
            <a:ext cx="620486" cy="3143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cxnSp>
        <p:nvCxnSpPr>
          <p:cNvPr id="14" name="Straight Arrow Connector 13"/>
          <p:cNvCxnSpPr>
            <a:stCxn id="22" idx="6"/>
            <a:endCxn id="21" idx="1"/>
          </p:cNvCxnSpPr>
          <p:nvPr/>
        </p:nvCxnSpPr>
        <p:spPr>
          <a:xfrm>
            <a:off x="5449978" y="4028610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0"/>
            <a:endCxn id="11" idx="2"/>
          </p:cNvCxnSpPr>
          <p:nvPr/>
        </p:nvCxnSpPr>
        <p:spPr>
          <a:xfrm flipV="1">
            <a:off x="6078629" y="4238150"/>
            <a:ext cx="0" cy="23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691204" y="3819070"/>
            <a:ext cx="734786" cy="4190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</a:t>
            </a:r>
            <a:r>
              <a:rPr lang="en-US" sz="1600" baseline="-25000" dirty="0" err="1"/>
              <a:t>f</a:t>
            </a:r>
            <a:endParaRPr lang="en-US" sz="1600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7695160" y="3871454"/>
            <a:ext cx="734786" cy="314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r>
              <a:rPr lang="en-US" sz="1600" baseline="-25000" dirty="0"/>
              <a:t>k-1</a:t>
            </a:r>
          </a:p>
        </p:txBody>
      </p:sp>
      <p:sp>
        <p:nvSpPr>
          <p:cNvPr id="18" name="Oval 17"/>
          <p:cNvSpPr/>
          <p:nvPr/>
        </p:nvSpPr>
        <p:spPr>
          <a:xfrm>
            <a:off x="8748354" y="4469963"/>
            <a:ext cx="620486" cy="3143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429946" y="4028609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  <a:endCxn id="16" idx="2"/>
          </p:cNvCxnSpPr>
          <p:nvPr/>
        </p:nvCxnSpPr>
        <p:spPr>
          <a:xfrm flipV="1">
            <a:off x="9058597" y="4238148"/>
            <a:ext cx="0" cy="23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719914" y="3871454"/>
            <a:ext cx="620486" cy="314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2" name="Straight Arrow Connector 21"/>
          <p:cNvCxnSpPr>
            <a:stCxn id="23" idx="3"/>
          </p:cNvCxnSpPr>
          <p:nvPr/>
        </p:nvCxnSpPr>
        <p:spPr>
          <a:xfrm flipV="1">
            <a:off x="9425990" y="4028608"/>
            <a:ext cx="293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9" idx="2"/>
          </p:cNvCxnSpPr>
          <p:nvPr/>
        </p:nvCxnSpPr>
        <p:spPr>
          <a:xfrm flipV="1">
            <a:off x="4519248" y="4028610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</p:cNvCxnSpPr>
          <p:nvPr/>
        </p:nvCxnSpPr>
        <p:spPr>
          <a:xfrm flipV="1">
            <a:off x="6446022" y="4110254"/>
            <a:ext cx="29392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4" idx="2"/>
          </p:cNvCxnSpPr>
          <p:nvPr/>
        </p:nvCxnSpPr>
        <p:spPr>
          <a:xfrm>
            <a:off x="7465193" y="4028608"/>
            <a:ext cx="22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218" y="37710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/>
              <a:t>…</a:t>
            </a:r>
            <a:endParaRPr lang="en-US" sz="3200" dirty="0"/>
          </a:p>
        </p:txBody>
      </p:sp>
      <p:sp>
        <p:nvSpPr>
          <p:cNvPr id="59" name="Rectangle 58"/>
          <p:cNvSpPr/>
          <p:nvPr/>
        </p:nvSpPr>
        <p:spPr>
          <a:xfrm>
            <a:off x="9662764" y="3187849"/>
            <a:ext cx="734786" cy="4190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</a:t>
            </a:r>
            <a:r>
              <a:rPr lang="en-US" sz="1600" baseline="-25000" dirty="0" err="1"/>
              <a:t>f</a:t>
            </a:r>
            <a:endParaRPr lang="en-US" sz="1600" baseline="-25000" dirty="0"/>
          </a:p>
        </p:txBody>
      </p:sp>
      <p:cxnSp>
        <p:nvCxnSpPr>
          <p:cNvPr id="60" name="Straight Arrow Connector 59"/>
          <p:cNvCxnSpPr>
            <a:stCxn id="21" idx="0"/>
            <a:endCxn id="59" idx="2"/>
          </p:cNvCxnSpPr>
          <p:nvPr/>
        </p:nvCxnSpPr>
        <p:spPr>
          <a:xfrm flipV="1">
            <a:off x="10030157" y="3606927"/>
            <a:ext cx="0" cy="26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9719914" y="2677217"/>
            <a:ext cx="620486" cy="31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</a:t>
            </a:r>
            <a:r>
              <a:rPr lang="en-US" sz="1600" baseline="-25000" dirty="0" err="1"/>
              <a:t>fk</a:t>
            </a:r>
            <a:endParaRPr lang="en-US" sz="1600" baseline="-25000" dirty="0"/>
          </a:p>
        </p:txBody>
      </p:sp>
      <p:cxnSp>
        <p:nvCxnSpPr>
          <p:cNvPr id="66" name="Straight Arrow Connector 65"/>
          <p:cNvCxnSpPr>
            <a:stCxn id="59" idx="0"/>
            <a:endCxn id="65" idx="4"/>
          </p:cNvCxnSpPr>
          <p:nvPr/>
        </p:nvCxnSpPr>
        <p:spPr>
          <a:xfrm flipV="1">
            <a:off x="10030157" y="2991525"/>
            <a:ext cx="0" cy="19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7693910" y="3187762"/>
            <a:ext cx="734786" cy="4190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</a:t>
            </a:r>
            <a:r>
              <a:rPr lang="en-US" sz="1600" baseline="-25000" dirty="0" err="1"/>
              <a:t>f</a:t>
            </a:r>
            <a:endParaRPr lang="en-US" sz="1600" baseline="-25000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8061303" y="3606839"/>
            <a:ext cx="0" cy="26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7704707" y="2677217"/>
            <a:ext cx="713191" cy="31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</a:t>
            </a:r>
            <a:r>
              <a:rPr lang="en-US" sz="1600" baseline="-25000" dirty="0"/>
              <a:t>fk-1</a:t>
            </a:r>
          </a:p>
        </p:txBody>
      </p:sp>
      <p:cxnSp>
        <p:nvCxnSpPr>
          <p:cNvPr id="82" name="Straight Arrow Connector 81"/>
          <p:cNvCxnSpPr>
            <a:stCxn id="78" idx="0"/>
            <a:endCxn id="81" idx="4"/>
          </p:cNvCxnSpPr>
          <p:nvPr/>
        </p:nvCxnSpPr>
        <p:spPr>
          <a:xfrm flipV="1">
            <a:off x="8061303" y="2991525"/>
            <a:ext cx="0" cy="19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763599" y="3187849"/>
            <a:ext cx="734786" cy="4190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</a:t>
            </a:r>
            <a:r>
              <a:rPr lang="en-US" sz="1600" baseline="-25000" dirty="0" err="1"/>
              <a:t>f</a:t>
            </a:r>
            <a:endParaRPr lang="en-US" sz="1600" baseline="-25000" dirty="0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5130992" y="3606927"/>
            <a:ext cx="0" cy="26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4817322" y="2677217"/>
            <a:ext cx="620486" cy="31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</a:t>
            </a:r>
            <a:r>
              <a:rPr lang="en-US" sz="1600" baseline="-25000" dirty="0"/>
              <a:t>f1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5130992" y="2959233"/>
            <a:ext cx="0" cy="228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788860" y="4974943"/>
            <a:ext cx="734786" cy="4190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  <p:sp>
        <p:nvSpPr>
          <p:cNvPr id="88" name="Oval 87"/>
          <p:cNvSpPr/>
          <p:nvPr/>
        </p:nvSpPr>
        <p:spPr>
          <a:xfrm>
            <a:off x="2907116" y="5027327"/>
            <a:ext cx="620486" cy="314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h’</a:t>
            </a:r>
            <a:r>
              <a:rPr lang="en-US" sz="1600" baseline="-25000" dirty="0"/>
              <a:t>1</a:t>
            </a:r>
          </a:p>
        </p:txBody>
      </p:sp>
      <p:cxnSp>
        <p:nvCxnSpPr>
          <p:cNvPr id="89" name="Straight Arrow Connector 88"/>
          <p:cNvCxnSpPr>
            <a:stCxn id="87" idx="1"/>
            <a:endCxn id="88" idx="6"/>
          </p:cNvCxnSpPr>
          <p:nvPr/>
        </p:nvCxnSpPr>
        <p:spPr>
          <a:xfrm flipH="1" flipV="1">
            <a:off x="3527602" y="5184481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715634" y="4974943"/>
            <a:ext cx="734786" cy="4190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  <p:sp>
        <p:nvSpPr>
          <p:cNvPr id="91" name="Oval 90"/>
          <p:cNvSpPr/>
          <p:nvPr/>
        </p:nvSpPr>
        <p:spPr>
          <a:xfrm>
            <a:off x="4833890" y="5027327"/>
            <a:ext cx="620486" cy="314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h’</a:t>
            </a:r>
            <a:r>
              <a:rPr lang="en-US" sz="1600" baseline="-25000" dirty="0"/>
              <a:t>2</a:t>
            </a:r>
          </a:p>
        </p:txBody>
      </p:sp>
      <p:cxnSp>
        <p:nvCxnSpPr>
          <p:cNvPr id="92" name="Straight Arrow Connector 91"/>
          <p:cNvCxnSpPr>
            <a:stCxn id="90" idx="1"/>
            <a:endCxn id="91" idx="6"/>
          </p:cNvCxnSpPr>
          <p:nvPr/>
        </p:nvCxnSpPr>
        <p:spPr>
          <a:xfrm flipH="1" flipV="1">
            <a:off x="5454376" y="5184481"/>
            <a:ext cx="26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8695602" y="4974941"/>
            <a:ext cx="734786" cy="4190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  <p:sp>
        <p:nvSpPr>
          <p:cNvPr id="94" name="Oval 93"/>
          <p:cNvSpPr/>
          <p:nvPr/>
        </p:nvSpPr>
        <p:spPr>
          <a:xfrm>
            <a:off x="7729690" y="5027325"/>
            <a:ext cx="671988" cy="314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h’</a:t>
            </a:r>
            <a:r>
              <a:rPr lang="en-US" sz="1600" baseline="-25000"/>
              <a:t>k</a:t>
            </a:r>
            <a:endParaRPr lang="en-US" sz="1600" baseline="-25000" dirty="0"/>
          </a:p>
        </p:txBody>
      </p:sp>
      <p:cxnSp>
        <p:nvCxnSpPr>
          <p:cNvPr id="104" name="Straight Arrow Connector 103"/>
          <p:cNvCxnSpPr>
            <a:stCxn id="93" idx="1"/>
            <a:endCxn id="94" idx="6"/>
          </p:cNvCxnSpPr>
          <p:nvPr/>
        </p:nvCxnSpPr>
        <p:spPr>
          <a:xfrm flipH="1" flipV="1">
            <a:off x="8401678" y="5184479"/>
            <a:ext cx="293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9724312" y="5027325"/>
            <a:ext cx="898064" cy="3143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h’</a:t>
            </a:r>
            <a:r>
              <a:rPr lang="en-US" sz="1600" baseline="-25000" dirty="0"/>
              <a:t>k+1</a:t>
            </a:r>
          </a:p>
        </p:txBody>
      </p:sp>
      <p:cxnSp>
        <p:nvCxnSpPr>
          <p:cNvPr id="106" name="Straight Arrow Connector 105"/>
          <p:cNvCxnSpPr>
            <a:stCxn id="105" idx="2"/>
            <a:endCxn id="93" idx="3"/>
          </p:cNvCxnSpPr>
          <p:nvPr/>
        </p:nvCxnSpPr>
        <p:spPr>
          <a:xfrm flipH="1">
            <a:off x="9430388" y="5184479"/>
            <a:ext cx="293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1" idx="2"/>
            <a:endCxn id="87" idx="3"/>
          </p:cNvCxnSpPr>
          <p:nvPr/>
        </p:nvCxnSpPr>
        <p:spPr>
          <a:xfrm flipH="1">
            <a:off x="4523646" y="5184481"/>
            <a:ext cx="31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90" idx="3"/>
          </p:cNvCxnSpPr>
          <p:nvPr/>
        </p:nvCxnSpPr>
        <p:spPr>
          <a:xfrm flipH="1">
            <a:off x="6450420" y="5184479"/>
            <a:ext cx="28438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2"/>
          </p:cNvCxnSpPr>
          <p:nvPr/>
        </p:nvCxnSpPr>
        <p:spPr>
          <a:xfrm flipH="1" flipV="1">
            <a:off x="7485960" y="5179717"/>
            <a:ext cx="243730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" idx="4"/>
            <a:endCxn id="87" idx="0"/>
          </p:cNvCxnSpPr>
          <p:nvPr/>
        </p:nvCxnSpPr>
        <p:spPr>
          <a:xfrm>
            <a:off x="4151855" y="4784273"/>
            <a:ext cx="4398" cy="19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3" idx="4"/>
            <a:endCxn id="90" idx="0"/>
          </p:cNvCxnSpPr>
          <p:nvPr/>
        </p:nvCxnSpPr>
        <p:spPr>
          <a:xfrm>
            <a:off x="6078629" y="4784273"/>
            <a:ext cx="4398" cy="19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8" idx="4"/>
            <a:endCxn id="93" idx="0"/>
          </p:cNvCxnSpPr>
          <p:nvPr/>
        </p:nvCxnSpPr>
        <p:spPr>
          <a:xfrm>
            <a:off x="9058597" y="4784271"/>
            <a:ext cx="4398" cy="19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7699558" y="5601837"/>
            <a:ext cx="734786" cy="4190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  <p:cxnSp>
        <p:nvCxnSpPr>
          <p:cNvPr id="131" name="Straight Arrow Connector 130"/>
          <p:cNvCxnSpPr>
            <a:stCxn id="94" idx="4"/>
            <a:endCxn id="129" idx="0"/>
          </p:cNvCxnSpPr>
          <p:nvPr/>
        </p:nvCxnSpPr>
        <p:spPr>
          <a:xfrm>
            <a:off x="8065684" y="5341633"/>
            <a:ext cx="1267" cy="26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4772342" y="5601837"/>
            <a:ext cx="734786" cy="4190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  <p:cxnSp>
        <p:nvCxnSpPr>
          <p:cNvPr id="134" name="Straight Arrow Connector 133"/>
          <p:cNvCxnSpPr>
            <a:stCxn id="91" idx="4"/>
            <a:endCxn id="132" idx="0"/>
          </p:cNvCxnSpPr>
          <p:nvPr/>
        </p:nvCxnSpPr>
        <p:spPr>
          <a:xfrm flipH="1">
            <a:off x="5139735" y="5341635"/>
            <a:ext cx="4398" cy="26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2848851" y="5601837"/>
            <a:ext cx="734786" cy="4190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  <p:cxnSp>
        <p:nvCxnSpPr>
          <p:cNvPr id="137" name="Straight Arrow Connector 136"/>
          <p:cNvCxnSpPr>
            <a:stCxn id="135" idx="2"/>
            <a:endCxn id="140" idx="0"/>
          </p:cNvCxnSpPr>
          <p:nvPr/>
        </p:nvCxnSpPr>
        <p:spPr>
          <a:xfrm flipH="1">
            <a:off x="3212961" y="6020915"/>
            <a:ext cx="3283" cy="21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7751060" y="6239946"/>
            <a:ext cx="620486" cy="31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</a:t>
            </a:r>
            <a:r>
              <a:rPr lang="en-US" sz="1600" baseline="-25000" dirty="0" err="1"/>
              <a:t>bk</a:t>
            </a:r>
            <a:endParaRPr lang="en-US" sz="1600" baseline="-25000" dirty="0"/>
          </a:p>
        </p:txBody>
      </p:sp>
      <p:sp>
        <p:nvSpPr>
          <p:cNvPr id="139" name="Oval 138"/>
          <p:cNvSpPr/>
          <p:nvPr/>
        </p:nvSpPr>
        <p:spPr>
          <a:xfrm>
            <a:off x="4817322" y="6239946"/>
            <a:ext cx="666838" cy="31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</a:t>
            </a:r>
            <a:r>
              <a:rPr lang="en-US" sz="1600" baseline="-25000" dirty="0"/>
              <a:t>b2</a:t>
            </a:r>
          </a:p>
        </p:txBody>
      </p:sp>
      <p:sp>
        <p:nvSpPr>
          <p:cNvPr id="140" name="Oval 139"/>
          <p:cNvSpPr/>
          <p:nvPr/>
        </p:nvSpPr>
        <p:spPr>
          <a:xfrm>
            <a:off x="2902718" y="6239946"/>
            <a:ext cx="620486" cy="31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</a:t>
            </a:r>
            <a:r>
              <a:rPr lang="en-US" sz="1600" baseline="-25000" dirty="0"/>
              <a:t>b1</a:t>
            </a:r>
          </a:p>
        </p:txBody>
      </p:sp>
      <p:cxnSp>
        <p:nvCxnSpPr>
          <p:cNvPr id="143" name="Straight Arrow Connector 142"/>
          <p:cNvCxnSpPr>
            <a:stCxn id="132" idx="2"/>
            <a:endCxn id="139" idx="0"/>
          </p:cNvCxnSpPr>
          <p:nvPr/>
        </p:nvCxnSpPr>
        <p:spPr>
          <a:xfrm>
            <a:off x="5139735" y="6020915"/>
            <a:ext cx="11006" cy="21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29" idx="2"/>
            <a:endCxn id="138" idx="0"/>
          </p:cNvCxnSpPr>
          <p:nvPr/>
        </p:nvCxnSpPr>
        <p:spPr>
          <a:xfrm flipH="1">
            <a:off x="8061303" y="6020915"/>
            <a:ext cx="5648" cy="21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88" idx="4"/>
            <a:endCxn id="135" idx="0"/>
          </p:cNvCxnSpPr>
          <p:nvPr/>
        </p:nvCxnSpPr>
        <p:spPr>
          <a:xfrm flipH="1">
            <a:off x="3216244" y="5341635"/>
            <a:ext cx="1115" cy="26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1531679" y="1931964"/>
            <a:ext cx="734786" cy="4190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</a:p>
        </p:txBody>
      </p:sp>
      <p:cxnSp>
        <p:nvCxnSpPr>
          <p:cNvPr id="181" name="Curved Connector 180"/>
          <p:cNvCxnSpPr>
            <a:stCxn id="140" idx="2"/>
            <a:endCxn id="179" idx="3"/>
          </p:cNvCxnSpPr>
          <p:nvPr/>
        </p:nvCxnSpPr>
        <p:spPr>
          <a:xfrm rot="10800000">
            <a:off x="2266466" y="2141504"/>
            <a:ext cx="636253" cy="42555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urved Connector 182"/>
          <p:cNvCxnSpPr>
            <a:stCxn id="97" idx="2"/>
            <a:endCxn id="179" idx="3"/>
          </p:cNvCxnSpPr>
          <p:nvPr/>
        </p:nvCxnSpPr>
        <p:spPr>
          <a:xfrm rot="10800000">
            <a:off x="2266466" y="2141503"/>
            <a:ext cx="2550857" cy="6928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6304515" y="1937613"/>
            <a:ext cx="734786" cy="4190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</a:p>
        </p:txBody>
      </p:sp>
      <p:cxnSp>
        <p:nvCxnSpPr>
          <p:cNvPr id="187" name="Curved Connector 186"/>
          <p:cNvCxnSpPr>
            <a:stCxn id="138" idx="2"/>
            <a:endCxn id="186" idx="3"/>
          </p:cNvCxnSpPr>
          <p:nvPr/>
        </p:nvCxnSpPr>
        <p:spPr>
          <a:xfrm rot="10800000">
            <a:off x="7039302" y="2147152"/>
            <a:ext cx="711759" cy="42499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65" idx="2"/>
            <a:endCxn id="186" idx="3"/>
          </p:cNvCxnSpPr>
          <p:nvPr/>
        </p:nvCxnSpPr>
        <p:spPr>
          <a:xfrm rot="10800000">
            <a:off x="7039302" y="2147153"/>
            <a:ext cx="2680613" cy="6872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>
          <a:xfrm>
            <a:off x="1588829" y="1439869"/>
            <a:ext cx="620486" cy="3143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</a:t>
            </a:r>
            <a:r>
              <a:rPr lang="en-US" sz="1600" baseline="-25000" dirty="0"/>
              <a:t>1</a:t>
            </a:r>
          </a:p>
        </p:txBody>
      </p:sp>
      <p:sp>
        <p:nvSpPr>
          <p:cNvPr id="203" name="Oval 202"/>
          <p:cNvSpPr/>
          <p:nvPr/>
        </p:nvSpPr>
        <p:spPr>
          <a:xfrm>
            <a:off x="6361665" y="1439869"/>
            <a:ext cx="620486" cy="3143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y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cxnSp>
        <p:nvCxnSpPr>
          <p:cNvPr id="204" name="Straight Arrow Connector 203"/>
          <p:cNvCxnSpPr>
            <a:stCxn id="179" idx="0"/>
            <a:endCxn id="202" idx="4"/>
          </p:cNvCxnSpPr>
          <p:nvPr/>
        </p:nvCxnSpPr>
        <p:spPr>
          <a:xfrm flipV="1">
            <a:off x="1899072" y="1754177"/>
            <a:ext cx="0" cy="17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86" idx="0"/>
            <a:endCxn id="203" idx="4"/>
          </p:cNvCxnSpPr>
          <p:nvPr/>
        </p:nvCxnSpPr>
        <p:spPr>
          <a:xfrm flipV="1">
            <a:off x="6671908" y="1754177"/>
            <a:ext cx="0" cy="1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ounded Rectangle 215"/>
          <p:cNvSpPr/>
          <p:nvPr/>
        </p:nvSpPr>
        <p:spPr>
          <a:xfrm>
            <a:off x="2445518" y="4856065"/>
            <a:ext cx="8478296" cy="1805992"/>
          </a:xfrm>
          <a:prstGeom prst="roundRect">
            <a:avLst>
              <a:gd name="adj" fmla="val 11605"/>
            </a:avLst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ounded Rectangle 216"/>
          <p:cNvSpPr/>
          <p:nvPr/>
        </p:nvSpPr>
        <p:spPr>
          <a:xfrm>
            <a:off x="2445518" y="2577773"/>
            <a:ext cx="8478296" cy="1805992"/>
          </a:xfrm>
          <a:prstGeom prst="roundRect">
            <a:avLst>
              <a:gd name="adj" fmla="val 11605"/>
            </a:avLst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>
            <a:off x="342091" y="3296103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Forward direction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311406" y="5574395"/>
            <a:ext cx="198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direction</a:t>
            </a:r>
          </a:p>
        </p:txBody>
      </p:sp>
    </p:spTree>
    <p:extLst>
      <p:ext uri="{BB962C8B-B14F-4D97-AF65-F5344CB8AC3E}">
        <p14:creationId xmlns:p14="http://schemas.microsoft.com/office/powerpoint/2010/main" val="3517066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ounded Rectangle 365"/>
          <p:cNvSpPr/>
          <p:nvPr/>
        </p:nvSpPr>
        <p:spPr>
          <a:xfrm>
            <a:off x="5376080" y="2149361"/>
            <a:ext cx="6521901" cy="2020791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(Many to many, unaligned)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3456" y="4876389"/>
            <a:ext cx="588480" cy="466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</a:t>
            </a:r>
          </a:p>
        </p:txBody>
      </p:sp>
      <p:sp>
        <p:nvSpPr>
          <p:cNvPr id="4" name="Oval 3"/>
          <p:cNvSpPr/>
          <p:nvPr/>
        </p:nvSpPr>
        <p:spPr>
          <a:xfrm>
            <a:off x="557279" y="4934760"/>
            <a:ext cx="496939" cy="3502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</a:t>
            </a:r>
            <a:r>
              <a:rPr lang="en-US" sz="1100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1309227" y="5510702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r>
              <a:rPr lang="en-US" sz="1100" baseline="-25000" dirty="0"/>
              <a:t>1</a:t>
            </a:r>
          </a:p>
        </p:txBody>
      </p:sp>
      <p:cxnSp>
        <p:nvCxnSpPr>
          <p:cNvPr id="6" name="Straight Arrow Connector 5"/>
          <p:cNvCxnSpPr>
            <a:stCxn id="8" idx="6"/>
            <a:endCxn id="7" idx="1"/>
          </p:cNvCxnSpPr>
          <p:nvPr/>
        </p:nvCxnSpPr>
        <p:spPr>
          <a:xfrm>
            <a:off x="1054218" y="5109878"/>
            <a:ext cx="20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0" idx="0"/>
            <a:endCxn id="7" idx="2"/>
          </p:cNvCxnSpPr>
          <p:nvPr/>
        </p:nvCxnSpPr>
        <p:spPr>
          <a:xfrm flipV="1">
            <a:off x="1557696" y="5343367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06584" y="4876389"/>
            <a:ext cx="588480" cy="466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</a:t>
            </a:r>
          </a:p>
        </p:txBody>
      </p:sp>
      <p:sp>
        <p:nvSpPr>
          <p:cNvPr id="9" name="Oval 8"/>
          <p:cNvSpPr/>
          <p:nvPr/>
        </p:nvSpPr>
        <p:spPr>
          <a:xfrm>
            <a:off x="2100407" y="4934760"/>
            <a:ext cx="496939" cy="3502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</a:t>
            </a:r>
            <a:r>
              <a:rPr lang="en-US" sz="1100" baseline="-25000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2852354" y="5510702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r>
              <a:rPr lang="en-US" sz="1100" baseline="-25000" dirty="0"/>
              <a:t>2</a:t>
            </a:r>
          </a:p>
        </p:txBody>
      </p:sp>
      <p:cxnSp>
        <p:nvCxnSpPr>
          <p:cNvPr id="11" name="Straight Arrow Connector 10"/>
          <p:cNvCxnSpPr>
            <a:stCxn id="23" idx="6"/>
            <a:endCxn id="22" idx="1"/>
          </p:cNvCxnSpPr>
          <p:nvPr/>
        </p:nvCxnSpPr>
        <p:spPr>
          <a:xfrm>
            <a:off x="2597346" y="5109878"/>
            <a:ext cx="20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2" idx="2"/>
          </p:cNvCxnSpPr>
          <p:nvPr/>
        </p:nvCxnSpPr>
        <p:spPr>
          <a:xfrm flipV="1">
            <a:off x="3100824" y="5343367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93200" y="4876387"/>
            <a:ext cx="588480" cy="466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</a:t>
            </a:r>
          </a:p>
        </p:txBody>
      </p:sp>
      <p:sp>
        <p:nvSpPr>
          <p:cNvPr id="14" name="Oval 13"/>
          <p:cNvSpPr/>
          <p:nvPr/>
        </p:nvSpPr>
        <p:spPr>
          <a:xfrm>
            <a:off x="4395482" y="4934759"/>
            <a:ext cx="588480" cy="3502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</a:t>
            </a:r>
            <a:r>
              <a:rPr lang="en-US" sz="1100" baseline="-25000" dirty="0"/>
              <a:t>k-1</a:t>
            </a:r>
          </a:p>
        </p:txBody>
      </p:sp>
      <p:sp>
        <p:nvSpPr>
          <p:cNvPr id="15" name="Oval 14"/>
          <p:cNvSpPr/>
          <p:nvPr/>
        </p:nvSpPr>
        <p:spPr>
          <a:xfrm>
            <a:off x="5238971" y="5510700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x</a:t>
            </a:r>
            <a:r>
              <a:rPr lang="en-US" sz="1100" baseline="-25000" dirty="0" err="1"/>
              <a:t>k</a:t>
            </a:r>
            <a:endParaRPr lang="en-US" sz="11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983962" y="5109876"/>
            <a:ext cx="20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487441" y="5343366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017081" y="4934758"/>
            <a:ext cx="496939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h</a:t>
            </a:r>
            <a:r>
              <a:rPr lang="en-US" sz="1100" baseline="-25000" dirty="0" err="1"/>
              <a:t>k</a:t>
            </a:r>
            <a:endParaRPr lang="en-US" sz="1100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781681" y="5109875"/>
            <a:ext cx="235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20" idx="2"/>
          </p:cNvCxnSpPr>
          <p:nvPr/>
        </p:nvCxnSpPr>
        <p:spPr>
          <a:xfrm flipV="1">
            <a:off x="1851936" y="5109878"/>
            <a:ext cx="2484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3395064" y="5109876"/>
            <a:ext cx="2354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11305" y="5109875"/>
            <a:ext cx="1841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25186" y="482288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100"/>
              <a:t>…</a:t>
            </a:r>
            <a:endParaRPr lang="en-US" sz="1100" dirty="0"/>
          </a:p>
        </p:txBody>
      </p:sp>
      <p:sp>
        <p:nvSpPr>
          <p:cNvPr id="45" name="Rectangle 44"/>
          <p:cNvSpPr/>
          <p:nvPr/>
        </p:nvSpPr>
        <p:spPr>
          <a:xfrm>
            <a:off x="6411710" y="2977996"/>
            <a:ext cx="588480" cy="4669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W’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954837" y="2977996"/>
            <a:ext cx="588480" cy="4669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W’</a:t>
            </a:r>
          </a:p>
        </p:txBody>
      </p:sp>
      <p:sp>
        <p:nvSpPr>
          <p:cNvPr id="48" name="Oval 47"/>
          <p:cNvSpPr/>
          <p:nvPr/>
        </p:nvSpPr>
        <p:spPr>
          <a:xfrm>
            <a:off x="7248660" y="3036367"/>
            <a:ext cx="496939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h’</a:t>
            </a:r>
            <a:r>
              <a:rPr lang="en-US" sz="1100" baseline="-25000" dirty="0"/>
              <a:t>1</a:t>
            </a:r>
          </a:p>
        </p:txBody>
      </p:sp>
      <p:cxnSp>
        <p:nvCxnSpPr>
          <p:cNvPr id="49" name="Straight Arrow Connector 48"/>
          <p:cNvCxnSpPr>
            <a:stCxn id="65" idx="6"/>
          </p:cNvCxnSpPr>
          <p:nvPr/>
        </p:nvCxnSpPr>
        <p:spPr>
          <a:xfrm>
            <a:off x="7745599" y="3211484"/>
            <a:ext cx="20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0341454" y="2977994"/>
            <a:ext cx="588480" cy="4669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W’</a:t>
            </a:r>
          </a:p>
        </p:txBody>
      </p:sp>
      <p:sp>
        <p:nvSpPr>
          <p:cNvPr id="51" name="Oval 50"/>
          <p:cNvSpPr/>
          <p:nvPr/>
        </p:nvSpPr>
        <p:spPr>
          <a:xfrm>
            <a:off x="9500373" y="3036365"/>
            <a:ext cx="648382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h’</a:t>
            </a:r>
            <a:r>
              <a:rPr lang="en-US" sz="1100" baseline="-25000" dirty="0"/>
              <a:t>n-1</a:t>
            </a:r>
          </a:p>
        </p:txBody>
      </p:sp>
      <p:cxnSp>
        <p:nvCxnSpPr>
          <p:cNvPr id="52" name="Straight Arrow Connector 51"/>
          <p:cNvCxnSpPr>
            <a:stCxn id="51" idx="6"/>
            <a:endCxn id="50" idx="1"/>
          </p:cNvCxnSpPr>
          <p:nvPr/>
        </p:nvCxnSpPr>
        <p:spPr>
          <a:xfrm>
            <a:off x="10148755" y="3211482"/>
            <a:ext cx="1926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1165334" y="3036365"/>
            <a:ext cx="496939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h’</a:t>
            </a:r>
            <a:r>
              <a:rPr lang="en-US" sz="1100" baseline="-25000" dirty="0" err="1"/>
              <a:t>n</a:t>
            </a:r>
            <a:endParaRPr lang="en-US" sz="1100" baseline="-25000" dirty="0"/>
          </a:p>
        </p:txBody>
      </p:sp>
      <p:cxnSp>
        <p:nvCxnSpPr>
          <p:cNvPr id="54" name="Straight Arrow Connector 53"/>
          <p:cNvCxnSpPr>
            <a:stCxn id="66" idx="3"/>
          </p:cNvCxnSpPr>
          <p:nvPr/>
        </p:nvCxnSpPr>
        <p:spPr>
          <a:xfrm flipV="1">
            <a:off x="10929935" y="3211482"/>
            <a:ext cx="235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9" idx="3"/>
            <a:endCxn id="62" idx="2"/>
          </p:cNvCxnSpPr>
          <p:nvPr/>
        </p:nvCxnSpPr>
        <p:spPr>
          <a:xfrm flipV="1">
            <a:off x="7000190" y="3211484"/>
            <a:ext cx="2484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543318" y="3211483"/>
            <a:ext cx="2354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9318105" y="3211481"/>
            <a:ext cx="1841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59622" y="291215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100"/>
              <a:t>…</a:t>
            </a:r>
            <a:endParaRPr lang="en-US" sz="1100" dirty="0"/>
          </a:p>
        </p:txBody>
      </p:sp>
      <p:sp>
        <p:nvSpPr>
          <p:cNvPr id="59" name="Rectangle 58"/>
          <p:cNvSpPr/>
          <p:nvPr/>
        </p:nvSpPr>
        <p:spPr>
          <a:xfrm>
            <a:off x="11119564" y="2274625"/>
            <a:ext cx="588480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1413804" y="2741603"/>
            <a:ext cx="0" cy="29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1165334" y="1669644"/>
            <a:ext cx="496939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y</a:t>
            </a:r>
            <a:r>
              <a:rPr lang="en-US" sz="1100" baseline="-25000" dirty="0" err="1"/>
              <a:t>n</a:t>
            </a:r>
            <a:endParaRPr lang="en-US" sz="1100" baseline="-250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11413804" y="2019878"/>
            <a:ext cx="0" cy="254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9542735" y="2274527"/>
            <a:ext cx="588480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</a:t>
            </a:r>
          </a:p>
        </p:txBody>
      </p:sp>
      <p:sp>
        <p:nvSpPr>
          <p:cNvPr id="65" name="Oval 64"/>
          <p:cNvSpPr/>
          <p:nvPr/>
        </p:nvSpPr>
        <p:spPr>
          <a:xfrm>
            <a:off x="9540543" y="1669547"/>
            <a:ext cx="571185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</a:t>
            </a:r>
            <a:r>
              <a:rPr lang="en-US" sz="1100" baseline="-25000" dirty="0"/>
              <a:t>n-1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9826136" y="2019780"/>
            <a:ext cx="10839" cy="254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195888" y="2274625"/>
            <a:ext cx="588480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7490128" y="2741603"/>
            <a:ext cx="0" cy="29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7241658" y="1669644"/>
            <a:ext cx="496939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</a:t>
            </a:r>
            <a:r>
              <a:rPr lang="en-US" sz="1100" baseline="-25000" dirty="0"/>
              <a:t>1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7490128" y="2019878"/>
            <a:ext cx="0" cy="254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215787" y="3691202"/>
            <a:ext cx="980101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&lt;start&gt;</a:t>
            </a:r>
            <a:endParaRPr lang="en-US" sz="1100" baseline="-25000" dirty="0"/>
          </a:p>
        </p:txBody>
      </p:sp>
      <p:cxnSp>
        <p:nvCxnSpPr>
          <p:cNvPr id="83" name="Straight Arrow Connector 82"/>
          <p:cNvCxnSpPr>
            <a:cxnSpLocks/>
            <a:stCxn id="82" idx="0"/>
            <a:endCxn id="49" idx="2"/>
          </p:cNvCxnSpPr>
          <p:nvPr/>
        </p:nvCxnSpPr>
        <p:spPr>
          <a:xfrm flipV="1">
            <a:off x="6705838" y="3444974"/>
            <a:ext cx="112" cy="24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endCxn id="54" idx="2"/>
          </p:cNvCxnSpPr>
          <p:nvPr/>
        </p:nvCxnSpPr>
        <p:spPr>
          <a:xfrm rot="16200000" flipH="1">
            <a:off x="6981938" y="2177834"/>
            <a:ext cx="1775330" cy="758950"/>
          </a:xfrm>
          <a:prstGeom prst="curvedConnector5">
            <a:avLst>
              <a:gd name="adj1" fmla="val -9206"/>
              <a:gd name="adj2" fmla="val 46985"/>
              <a:gd name="adj3" fmla="val 10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endCxn id="59" idx="2"/>
          </p:cNvCxnSpPr>
          <p:nvPr/>
        </p:nvCxnSpPr>
        <p:spPr>
          <a:xfrm rot="16200000" flipH="1">
            <a:off x="9343202" y="2152480"/>
            <a:ext cx="1775425" cy="809559"/>
          </a:xfrm>
          <a:prstGeom prst="curvedConnector5">
            <a:avLst>
              <a:gd name="adj1" fmla="val -9206"/>
              <a:gd name="adj2" fmla="val 49466"/>
              <a:gd name="adj3" fmla="val 10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51" idx="0"/>
            <a:endCxn id="63" idx="2"/>
          </p:cNvCxnSpPr>
          <p:nvPr/>
        </p:nvCxnSpPr>
        <p:spPr>
          <a:xfrm flipV="1">
            <a:off x="9824564" y="2741505"/>
            <a:ext cx="12411" cy="29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Elbow Connector 361"/>
          <p:cNvCxnSpPr>
            <a:cxnSpLocks/>
            <a:stCxn id="18" idx="6"/>
            <a:endCxn id="45" idx="1"/>
          </p:cNvCxnSpPr>
          <p:nvPr/>
        </p:nvCxnSpPr>
        <p:spPr>
          <a:xfrm flipH="1" flipV="1">
            <a:off x="6411710" y="3211485"/>
            <a:ext cx="102310" cy="1898390"/>
          </a:xfrm>
          <a:prstGeom prst="bentConnector5">
            <a:avLst>
              <a:gd name="adj1" fmla="val -223439"/>
              <a:gd name="adj2" fmla="val 33076"/>
              <a:gd name="adj3" fmla="val 6710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Rounded Rectangle 364"/>
          <p:cNvSpPr/>
          <p:nvPr/>
        </p:nvSpPr>
        <p:spPr>
          <a:xfrm>
            <a:off x="424850" y="4687738"/>
            <a:ext cx="5438939" cy="753950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TextBox 366"/>
          <p:cNvSpPr txBox="1"/>
          <p:nvPr/>
        </p:nvSpPr>
        <p:spPr>
          <a:xfrm>
            <a:off x="2623897" y="4201662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Encoder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8213059" y="1715239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Decoder</a:t>
            </a:r>
          </a:p>
        </p:txBody>
      </p:sp>
      <p:sp>
        <p:nvSpPr>
          <p:cNvPr id="369" name="Right Brace 368"/>
          <p:cNvSpPr/>
          <p:nvPr/>
        </p:nvSpPr>
        <p:spPr>
          <a:xfrm rot="5400000">
            <a:off x="3415126" y="3724697"/>
            <a:ext cx="230318" cy="4502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TextBox 369"/>
          <p:cNvSpPr txBox="1"/>
          <p:nvPr/>
        </p:nvSpPr>
        <p:spPr>
          <a:xfrm>
            <a:off x="2900808" y="6091251"/>
            <a:ext cx="1496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sequence</a:t>
            </a:r>
            <a:endParaRPr lang="en-US" sz="1200" dirty="0"/>
          </a:p>
        </p:txBody>
      </p:sp>
      <p:sp>
        <p:nvSpPr>
          <p:cNvPr id="371" name="Right Brace 370"/>
          <p:cNvSpPr/>
          <p:nvPr/>
        </p:nvSpPr>
        <p:spPr>
          <a:xfrm rot="16200000">
            <a:off x="9361751" y="-809552"/>
            <a:ext cx="187434" cy="44136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TextBox 371"/>
          <p:cNvSpPr txBox="1"/>
          <p:nvPr/>
        </p:nvSpPr>
        <p:spPr>
          <a:xfrm>
            <a:off x="8792265" y="963811"/>
            <a:ext cx="1496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 sequence</a:t>
            </a:r>
          </a:p>
        </p:txBody>
      </p:sp>
      <p:sp>
        <p:nvSpPr>
          <p:cNvPr id="373" name="Rectangular Callout 372"/>
          <p:cNvSpPr/>
          <p:nvPr/>
        </p:nvSpPr>
        <p:spPr>
          <a:xfrm>
            <a:off x="6689786" y="5510700"/>
            <a:ext cx="2169836" cy="729792"/>
          </a:xfrm>
          <a:prstGeom prst="wedgeRectCallout">
            <a:avLst>
              <a:gd name="adj1" fmla="val -60376"/>
              <a:gd name="adj2" fmla="val -910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u="sng" dirty="0"/>
              <a:t>encoded value</a:t>
            </a:r>
          </a:p>
          <a:p>
            <a:r>
              <a:rPr lang="en-US" sz="1100" dirty="0"/>
              <a:t>Can be considered as the embedding of input sequence</a:t>
            </a:r>
          </a:p>
        </p:txBody>
      </p:sp>
    </p:spTree>
    <p:extLst>
      <p:ext uri="{BB962C8B-B14F-4D97-AF65-F5344CB8AC3E}">
        <p14:creationId xmlns:p14="http://schemas.microsoft.com/office/powerpoint/2010/main" val="788689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Rounded Rectangle 664"/>
          <p:cNvSpPr/>
          <p:nvPr/>
        </p:nvSpPr>
        <p:spPr>
          <a:xfrm>
            <a:off x="2014133" y="4405655"/>
            <a:ext cx="1831771" cy="491295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5171240" y="558800"/>
            <a:ext cx="6362678" cy="2899639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0" name="Rounded Rectangle 649"/>
          <p:cNvSpPr/>
          <p:nvPr/>
        </p:nvSpPr>
        <p:spPr>
          <a:xfrm>
            <a:off x="1868644" y="2261075"/>
            <a:ext cx="2909183" cy="1790559"/>
          </a:xfrm>
          <a:prstGeom prst="roundRect">
            <a:avLst/>
          </a:prstGeom>
          <a:solidFill>
            <a:srgbClr val="C00000">
              <a:alpha val="29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5" name="Rounded Rectangle 364"/>
          <p:cNvSpPr/>
          <p:nvPr/>
        </p:nvSpPr>
        <p:spPr>
          <a:xfrm>
            <a:off x="716572" y="5029072"/>
            <a:ext cx="4473577" cy="439925"/>
          </a:xfrm>
          <a:prstGeom prst="roundRect">
            <a:avLst/>
          </a:prstGeom>
          <a:solidFill>
            <a:schemeClr val="accent6">
              <a:alpha val="29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(with attention)</a:t>
            </a:r>
          </a:p>
        </p:txBody>
      </p:sp>
      <p:sp>
        <p:nvSpPr>
          <p:cNvPr id="5" name="Oval 4"/>
          <p:cNvSpPr/>
          <p:nvPr/>
        </p:nvSpPr>
        <p:spPr>
          <a:xfrm>
            <a:off x="746909" y="5675180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r>
              <a:rPr lang="en-US" sz="1100" baseline="-25000" dirty="0"/>
              <a:t>1</a:t>
            </a:r>
          </a:p>
        </p:txBody>
      </p:sp>
      <p:cxnSp>
        <p:nvCxnSpPr>
          <p:cNvPr id="7" name="Straight Arrow Connector 6"/>
          <p:cNvCxnSpPr>
            <a:stCxn id="10" idx="0"/>
            <a:endCxn id="7" idx="2"/>
          </p:cNvCxnSpPr>
          <p:nvPr/>
        </p:nvCxnSpPr>
        <p:spPr>
          <a:xfrm flipV="1">
            <a:off x="995378" y="5507845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90036" y="5675180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r>
              <a:rPr lang="en-US" sz="1100" baseline="-25000" dirty="0"/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38506" y="5507845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676653" y="5675178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x</a:t>
            </a:r>
            <a:r>
              <a:rPr lang="en-US" sz="1100" baseline="-25000" dirty="0" err="1"/>
              <a:t>k</a:t>
            </a:r>
            <a:endParaRPr lang="en-US" sz="1100" baseline="-25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925123" y="5507844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78213" y="4481251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e</a:t>
            </a:r>
            <a:r>
              <a:rPr lang="en-US" sz="1100" baseline="-25000" dirty="0"/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013138" y="2641230"/>
            <a:ext cx="588480" cy="4669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803900" y="2874718"/>
            <a:ext cx="20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556265" y="2641230"/>
            <a:ext cx="588480" cy="4669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</a:t>
            </a:r>
          </a:p>
        </p:txBody>
      </p:sp>
      <p:sp>
        <p:nvSpPr>
          <p:cNvPr id="48" name="Oval 47"/>
          <p:cNvSpPr/>
          <p:nvPr/>
        </p:nvSpPr>
        <p:spPr>
          <a:xfrm>
            <a:off x="6850088" y="2699601"/>
            <a:ext cx="496939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h’</a:t>
            </a:r>
            <a:r>
              <a:rPr lang="en-US" sz="1100" baseline="-25000" dirty="0"/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942882" y="2641228"/>
            <a:ext cx="588480" cy="4669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</a:t>
            </a:r>
          </a:p>
        </p:txBody>
      </p:sp>
      <p:sp>
        <p:nvSpPr>
          <p:cNvPr id="51" name="Oval 50"/>
          <p:cNvSpPr/>
          <p:nvPr/>
        </p:nvSpPr>
        <p:spPr>
          <a:xfrm>
            <a:off x="9101801" y="2699599"/>
            <a:ext cx="648382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h’</a:t>
            </a:r>
            <a:r>
              <a:rPr lang="en-US" sz="1100" baseline="-25000" dirty="0"/>
              <a:t>n-1</a:t>
            </a:r>
          </a:p>
        </p:txBody>
      </p:sp>
      <p:cxnSp>
        <p:nvCxnSpPr>
          <p:cNvPr id="52" name="Straight Arrow Connector 51"/>
          <p:cNvCxnSpPr>
            <a:stCxn id="51" idx="6"/>
            <a:endCxn id="50" idx="1"/>
          </p:cNvCxnSpPr>
          <p:nvPr/>
        </p:nvCxnSpPr>
        <p:spPr>
          <a:xfrm>
            <a:off x="9750183" y="2874716"/>
            <a:ext cx="1926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0766762" y="2699599"/>
            <a:ext cx="496939" cy="3502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h’</a:t>
            </a:r>
            <a:r>
              <a:rPr lang="en-US" sz="1100" baseline="-25000" dirty="0" err="1"/>
              <a:t>n</a:t>
            </a:r>
            <a:endParaRPr lang="en-US" sz="1100" baseline="-25000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0531363" y="2874716"/>
            <a:ext cx="235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601618" y="2874718"/>
            <a:ext cx="2484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144746" y="2874717"/>
            <a:ext cx="2354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98564" y="270145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59" name="Rectangle 58"/>
          <p:cNvSpPr/>
          <p:nvPr/>
        </p:nvSpPr>
        <p:spPr>
          <a:xfrm>
            <a:off x="10720992" y="1442317"/>
            <a:ext cx="588480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W’</a:t>
            </a:r>
            <a:endParaRPr lang="en-US" sz="1100" dirty="0"/>
          </a:p>
        </p:txBody>
      </p:sp>
      <p:sp>
        <p:nvSpPr>
          <p:cNvPr id="61" name="Oval 60"/>
          <p:cNvSpPr/>
          <p:nvPr/>
        </p:nvSpPr>
        <p:spPr>
          <a:xfrm>
            <a:off x="10766762" y="889097"/>
            <a:ext cx="496939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y</a:t>
            </a:r>
            <a:r>
              <a:rPr lang="en-US" sz="1100" baseline="-25000" dirty="0" err="1"/>
              <a:t>n</a:t>
            </a:r>
            <a:endParaRPr lang="en-US" sz="110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9144163" y="1442219"/>
            <a:ext cx="588480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W’</a:t>
            </a:r>
            <a:endParaRPr lang="en-US" sz="1100" dirty="0"/>
          </a:p>
        </p:txBody>
      </p:sp>
      <p:sp>
        <p:nvSpPr>
          <p:cNvPr id="65" name="Oval 64"/>
          <p:cNvSpPr/>
          <p:nvPr/>
        </p:nvSpPr>
        <p:spPr>
          <a:xfrm>
            <a:off x="9141971" y="889000"/>
            <a:ext cx="571185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</a:t>
            </a:r>
            <a:r>
              <a:rPr lang="en-US" sz="1100" baseline="-25000" dirty="0"/>
              <a:t>n-1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797316" y="1442317"/>
            <a:ext cx="588480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W’</a:t>
            </a:r>
            <a:endParaRPr lang="en-US" sz="1100" dirty="0"/>
          </a:p>
        </p:txBody>
      </p:sp>
      <p:sp>
        <p:nvSpPr>
          <p:cNvPr id="73" name="Oval 72"/>
          <p:cNvSpPr/>
          <p:nvPr/>
        </p:nvSpPr>
        <p:spPr>
          <a:xfrm>
            <a:off x="6843086" y="889097"/>
            <a:ext cx="496939" cy="35023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</a:t>
            </a:r>
            <a:r>
              <a:rPr lang="en-US" sz="1100" baseline="-25000" dirty="0"/>
              <a:t>1</a:t>
            </a:r>
          </a:p>
        </p:txBody>
      </p:sp>
      <p:cxnSp>
        <p:nvCxnSpPr>
          <p:cNvPr id="84" name="Curved Connector 83"/>
          <p:cNvCxnSpPr>
            <a:stCxn id="73" idx="0"/>
            <a:endCxn id="47" idx="2"/>
          </p:cNvCxnSpPr>
          <p:nvPr/>
        </p:nvCxnSpPr>
        <p:spPr>
          <a:xfrm rot="16200000" flipH="1">
            <a:off x="6361474" y="1619178"/>
            <a:ext cx="2219111" cy="758949"/>
          </a:xfrm>
          <a:prstGeom prst="curvedConnector5">
            <a:avLst>
              <a:gd name="adj1" fmla="val -10301"/>
              <a:gd name="adj2" fmla="val 46985"/>
              <a:gd name="adj3" fmla="val 1103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65" idx="0"/>
            <a:endCxn id="50" idx="2"/>
          </p:cNvCxnSpPr>
          <p:nvPr/>
        </p:nvCxnSpPr>
        <p:spPr>
          <a:xfrm rot="16200000" flipH="1">
            <a:off x="8722740" y="1593824"/>
            <a:ext cx="2219206" cy="809558"/>
          </a:xfrm>
          <a:prstGeom prst="curvedConnector5">
            <a:avLst>
              <a:gd name="adj1" fmla="val -10301"/>
              <a:gd name="adj2" fmla="val 49466"/>
              <a:gd name="adj3" fmla="val 1103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306961" y="2699601"/>
            <a:ext cx="496939" cy="3502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h’</a:t>
            </a:r>
            <a:r>
              <a:rPr lang="en-US" sz="1100" baseline="-25000" dirty="0"/>
              <a:t>0</a:t>
            </a:r>
          </a:p>
        </p:txBody>
      </p:sp>
      <p:cxnSp>
        <p:nvCxnSpPr>
          <p:cNvPr id="362" name="Elbow Connector 361"/>
          <p:cNvCxnSpPr>
            <a:cxnSpLocks/>
            <a:stCxn id="114" idx="0"/>
            <a:endCxn id="71" idx="1"/>
          </p:cNvCxnSpPr>
          <p:nvPr/>
        </p:nvCxnSpPr>
        <p:spPr>
          <a:xfrm rot="5400000" flipH="1" flipV="1">
            <a:off x="4568609" y="1165017"/>
            <a:ext cx="1717917" cy="27394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/>
          <p:cNvSpPr txBox="1"/>
          <p:nvPr/>
        </p:nvSpPr>
        <p:spPr>
          <a:xfrm>
            <a:off x="7746853" y="81931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Decoder</a:t>
            </a:r>
          </a:p>
        </p:txBody>
      </p:sp>
      <p:cxnSp>
        <p:nvCxnSpPr>
          <p:cNvPr id="67" name="Elbow Connector 66"/>
          <p:cNvCxnSpPr>
            <a:stCxn id="48" idx="0"/>
            <a:endCxn id="79" idx="1"/>
          </p:cNvCxnSpPr>
          <p:nvPr/>
        </p:nvCxnSpPr>
        <p:spPr>
          <a:xfrm rot="16200000" flipH="1" flipV="1">
            <a:off x="4194925" y="723586"/>
            <a:ext cx="927618" cy="4879648"/>
          </a:xfrm>
          <a:prstGeom prst="bentConnector4">
            <a:avLst>
              <a:gd name="adj1" fmla="val -60241"/>
              <a:gd name="adj2" fmla="val 1153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18910" y="3393730"/>
            <a:ext cx="875148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Dot</a:t>
            </a:r>
          </a:p>
          <a:p>
            <a:pPr algn="ctr"/>
            <a:r>
              <a:rPr lang="en-US" sz="1100" dirty="0"/>
              <a:t>(similarity)</a:t>
            </a:r>
          </a:p>
        </p:txBody>
      </p:sp>
      <p:cxnSp>
        <p:nvCxnSpPr>
          <p:cNvPr id="80" name="Elbow Connector 79"/>
          <p:cNvCxnSpPr>
            <a:stCxn id="18" idx="0"/>
            <a:endCxn id="79" idx="2"/>
          </p:cNvCxnSpPr>
          <p:nvPr/>
        </p:nvCxnSpPr>
        <p:spPr>
          <a:xfrm rot="5400000" flipH="1" flipV="1">
            <a:off x="2181312" y="4006080"/>
            <a:ext cx="620543" cy="329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97" idx="0"/>
            <a:endCxn id="79" idx="2"/>
          </p:cNvCxnSpPr>
          <p:nvPr/>
        </p:nvCxnSpPr>
        <p:spPr>
          <a:xfrm rot="16200000" flipV="1">
            <a:off x="2779251" y="3737941"/>
            <a:ext cx="617974" cy="8635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8" idx="0"/>
            <a:endCxn id="79" idx="2"/>
          </p:cNvCxnSpPr>
          <p:nvPr/>
        </p:nvCxnSpPr>
        <p:spPr>
          <a:xfrm rot="5400000" flipH="1" flipV="1">
            <a:off x="2181312" y="4006080"/>
            <a:ext cx="620543" cy="329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271521" y="4478682"/>
            <a:ext cx="496939" cy="3502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e</a:t>
            </a:r>
            <a:r>
              <a:rPr lang="en-US" sz="1100" baseline="-25000" dirty="0"/>
              <a:t>2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311346" y="4832111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3516168" y="4829234"/>
            <a:ext cx="0" cy="1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2205105" y="2389933"/>
            <a:ext cx="915645" cy="38439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Weight</a:t>
            </a:r>
            <a:endParaRPr lang="en-US" sz="1100" baseline="-25000" dirty="0"/>
          </a:p>
        </p:txBody>
      </p:sp>
      <p:cxnSp>
        <p:nvCxnSpPr>
          <p:cNvPr id="107" name="Straight Arrow Connector 106"/>
          <p:cNvCxnSpPr>
            <a:cxnSpLocks/>
            <a:stCxn id="87" idx="0"/>
            <a:endCxn id="106" idx="4"/>
          </p:cNvCxnSpPr>
          <p:nvPr/>
        </p:nvCxnSpPr>
        <p:spPr>
          <a:xfrm flipV="1">
            <a:off x="2656099" y="2774327"/>
            <a:ext cx="6829" cy="178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474219" y="3393723"/>
            <a:ext cx="1167199" cy="466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Dot</a:t>
            </a:r>
          </a:p>
          <a:p>
            <a:pPr algn="ctr"/>
            <a:r>
              <a:rPr lang="en-US" sz="1100" dirty="0"/>
              <a:t>(Weighted sum)</a:t>
            </a:r>
          </a:p>
        </p:txBody>
      </p:sp>
      <p:cxnSp>
        <p:nvCxnSpPr>
          <p:cNvPr id="115" name="Elbow Connector 114"/>
          <p:cNvCxnSpPr>
            <a:cxnSpLocks/>
            <a:stCxn id="106" idx="6"/>
            <a:endCxn id="114" idx="1"/>
          </p:cNvCxnSpPr>
          <p:nvPr/>
        </p:nvCxnSpPr>
        <p:spPr>
          <a:xfrm>
            <a:off x="3120750" y="2582130"/>
            <a:ext cx="353469" cy="1045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cxnSpLocks/>
            <a:stCxn id="18" idx="0"/>
            <a:endCxn id="114" idx="2"/>
          </p:cNvCxnSpPr>
          <p:nvPr/>
        </p:nvCxnSpPr>
        <p:spPr>
          <a:xfrm rot="5400000" flipH="1" flipV="1">
            <a:off x="2881976" y="3305408"/>
            <a:ext cx="620550" cy="173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cxnSpLocks/>
            <a:stCxn id="97" idx="0"/>
            <a:endCxn id="114" idx="2"/>
          </p:cNvCxnSpPr>
          <p:nvPr/>
        </p:nvCxnSpPr>
        <p:spPr>
          <a:xfrm rot="5400000" flipH="1" flipV="1">
            <a:off x="3479915" y="3900778"/>
            <a:ext cx="617981" cy="537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/>
          <p:cNvCxnSpPr>
            <a:stCxn id="48" idx="6"/>
            <a:endCxn id="47" idx="1"/>
          </p:cNvCxnSpPr>
          <p:nvPr/>
        </p:nvCxnSpPr>
        <p:spPr>
          <a:xfrm>
            <a:off x="7347027" y="2874718"/>
            <a:ext cx="209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Arrow Connector 640"/>
          <p:cNvCxnSpPr>
            <a:stCxn id="71" idx="0"/>
            <a:endCxn id="73" idx="4"/>
          </p:cNvCxnSpPr>
          <p:nvPr/>
        </p:nvCxnSpPr>
        <p:spPr>
          <a:xfrm flipV="1">
            <a:off x="7091556" y="1239330"/>
            <a:ext cx="0" cy="20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Arrow Connector 643"/>
          <p:cNvCxnSpPr>
            <a:stCxn id="63" idx="0"/>
            <a:endCxn id="65" idx="4"/>
          </p:cNvCxnSpPr>
          <p:nvPr/>
        </p:nvCxnSpPr>
        <p:spPr>
          <a:xfrm flipH="1" flipV="1">
            <a:off x="9427564" y="1239233"/>
            <a:ext cx="10839" cy="202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Arrow Connector 646"/>
          <p:cNvCxnSpPr>
            <a:stCxn id="59" idx="0"/>
            <a:endCxn id="61" idx="4"/>
          </p:cNvCxnSpPr>
          <p:nvPr/>
        </p:nvCxnSpPr>
        <p:spPr>
          <a:xfrm flipV="1">
            <a:off x="11015232" y="1239330"/>
            <a:ext cx="0" cy="20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ounded Rectangle 650"/>
          <p:cNvSpPr/>
          <p:nvPr/>
        </p:nvSpPr>
        <p:spPr>
          <a:xfrm>
            <a:off x="8461050" y="3843991"/>
            <a:ext cx="933960" cy="561664"/>
          </a:xfrm>
          <a:prstGeom prst="roundRect">
            <a:avLst/>
          </a:prstGeom>
          <a:solidFill>
            <a:srgbClr val="C00000">
              <a:alpha val="29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Attention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52" name="Elbow Connector 651"/>
          <p:cNvCxnSpPr>
            <a:cxnSpLocks/>
            <a:stCxn id="51" idx="0"/>
            <a:endCxn id="651" idx="1"/>
          </p:cNvCxnSpPr>
          <p:nvPr/>
        </p:nvCxnSpPr>
        <p:spPr>
          <a:xfrm rot="16200000" flipH="1" flipV="1">
            <a:off x="8230909" y="2929740"/>
            <a:ext cx="1425224" cy="964942"/>
          </a:xfrm>
          <a:prstGeom prst="bentConnector4">
            <a:avLst>
              <a:gd name="adj1" fmla="val -33862"/>
              <a:gd name="adj2" fmla="val 123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657"/>
          <p:cNvCxnSpPr>
            <a:cxnSpLocks/>
            <a:stCxn id="651" idx="0"/>
            <a:endCxn id="63" idx="1"/>
          </p:cNvCxnSpPr>
          <p:nvPr/>
        </p:nvCxnSpPr>
        <p:spPr>
          <a:xfrm rot="5400000" flipH="1" flipV="1">
            <a:off x="7951955" y="2651784"/>
            <a:ext cx="2168283" cy="216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Elbow Connector 665"/>
          <p:cNvCxnSpPr>
            <a:cxnSpLocks/>
            <a:stCxn id="665" idx="3"/>
            <a:endCxn id="651" idx="2"/>
          </p:cNvCxnSpPr>
          <p:nvPr/>
        </p:nvCxnSpPr>
        <p:spPr>
          <a:xfrm flipV="1">
            <a:off x="3845904" y="4405655"/>
            <a:ext cx="5082126" cy="2456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9" name="TextBox 668"/>
          <p:cNvSpPr txBox="1"/>
          <p:nvPr/>
        </p:nvSpPr>
        <p:spPr>
          <a:xfrm>
            <a:off x="2751856" y="1739920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Attention</a:t>
            </a:r>
          </a:p>
        </p:txBody>
      </p:sp>
      <p:sp>
        <p:nvSpPr>
          <p:cNvPr id="670" name="Rectangular Callout 669"/>
          <p:cNvSpPr/>
          <p:nvPr/>
        </p:nvSpPr>
        <p:spPr>
          <a:xfrm>
            <a:off x="186284" y="4029595"/>
            <a:ext cx="1702440" cy="510758"/>
          </a:xfrm>
          <a:prstGeom prst="wedgeRectCallout">
            <a:avLst>
              <a:gd name="adj1" fmla="val 63850"/>
              <a:gd name="adj2" fmla="val 503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Multiple encoded value from different x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0B17420-AFC5-334D-BE5A-7B36FB144D62}"/>
              </a:ext>
            </a:extLst>
          </p:cNvPr>
          <p:cNvCxnSpPr>
            <a:cxnSpLocks/>
            <a:stCxn id="48" idx="0"/>
            <a:endCxn id="71" idx="2"/>
          </p:cNvCxnSpPr>
          <p:nvPr/>
        </p:nvCxnSpPr>
        <p:spPr>
          <a:xfrm flipH="1" flipV="1">
            <a:off x="7091556" y="1909295"/>
            <a:ext cx="7002" cy="79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CDC875-9FAC-064A-A203-3D8B1F269137}"/>
              </a:ext>
            </a:extLst>
          </p:cNvPr>
          <p:cNvCxnSpPr>
            <a:cxnSpLocks/>
            <a:stCxn id="51" idx="0"/>
            <a:endCxn id="63" idx="2"/>
          </p:cNvCxnSpPr>
          <p:nvPr/>
        </p:nvCxnSpPr>
        <p:spPr>
          <a:xfrm flipV="1">
            <a:off x="9425992" y="1909197"/>
            <a:ext cx="12411" cy="79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2D64A8C-5F67-2D4F-BA5A-780C75922274}"/>
              </a:ext>
            </a:extLst>
          </p:cNvPr>
          <p:cNvSpPr/>
          <p:nvPr/>
        </p:nvSpPr>
        <p:spPr>
          <a:xfrm>
            <a:off x="2218525" y="2953183"/>
            <a:ext cx="875148" cy="2712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Softmax</a:t>
            </a:r>
            <a:endParaRPr lang="en-US" sz="1100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0EF3A4F-9267-7840-8ABC-1A8B86F30FBD}"/>
              </a:ext>
            </a:extLst>
          </p:cNvPr>
          <p:cNvCxnSpPr>
            <a:cxnSpLocks/>
            <a:stCxn id="79" idx="0"/>
            <a:endCxn id="87" idx="2"/>
          </p:cNvCxnSpPr>
          <p:nvPr/>
        </p:nvCxnSpPr>
        <p:spPr>
          <a:xfrm flipH="1" flipV="1">
            <a:off x="2656099" y="3224388"/>
            <a:ext cx="385" cy="1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431CDA8-E464-7245-9333-05E843D347EE}"/>
              </a:ext>
            </a:extLst>
          </p:cNvPr>
          <p:cNvCxnSpPr>
            <a:cxnSpLocks/>
            <a:stCxn id="53" idx="0"/>
            <a:endCxn id="59" idx="2"/>
          </p:cNvCxnSpPr>
          <p:nvPr/>
        </p:nvCxnSpPr>
        <p:spPr>
          <a:xfrm flipV="1">
            <a:off x="11015232" y="1909295"/>
            <a:ext cx="0" cy="79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230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B20750-4664-194E-8632-AC8B057F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Credit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85DF10-67B1-5844-BBF0-31DB7441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http://cs231n.stanford.edu/syllabus.html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https://www.youtube.com/watch?v=fegAeph9UaA&amp;list=PLJV_el3uVTsPy9oCRY30oBPNLCo89yu49</a:t>
            </a:r>
            <a:endParaRPr lang="en-US" dirty="0"/>
          </a:p>
          <a:p>
            <a:r>
              <a:rPr lang="en-US" dirty="0">
                <a:hlinkClick r:id="rId4"/>
              </a:rPr>
              <a:t>http://colah.github.io/posts/2015-08-Understanding-LSTMs/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https://www.youtube.com/watch?v=xki61j7z-30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7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5EE28-DA26-FE47-BA6B-C0ED27F8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vMLP</a:t>
            </a:r>
            <a:r>
              <a:rPr lang="en-US" dirty="0"/>
              <a:t> Usage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66BE6-8B5A-2847-B4FE-6B720287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http://decc-draco-sm-master001:31505/</a:t>
            </a:r>
            <a:endParaRPr lang="en-US" sz="1800" dirty="0"/>
          </a:p>
          <a:p>
            <a:r>
              <a:rPr lang="en-US" sz="1800" dirty="0"/>
              <a:t>Click on notebooks tab in left column; Click + new server button</a:t>
            </a:r>
          </a:p>
          <a:p>
            <a:r>
              <a:rPr lang="en-US" sz="1800" dirty="0"/>
              <a:t>Specify your email id without domain name as the server name</a:t>
            </a:r>
          </a:p>
          <a:p>
            <a:r>
              <a:rPr lang="en-US" sz="1800" dirty="0"/>
              <a:t>Select custom image and paste in </a:t>
            </a:r>
          </a:p>
          <a:p>
            <a:pPr lvl="1"/>
            <a:r>
              <a:rPr lang="en-US" sz="1600" b="1" dirty="0" err="1"/>
              <a:t>mlaas</a:t>
            </a:r>
            <a:r>
              <a:rPr lang="en-US" sz="1600" b="1" dirty="0"/>
              <a:t>-docker-</a:t>
            </a:r>
            <a:r>
              <a:rPr lang="en-US" sz="1600" b="1" dirty="0" err="1"/>
              <a:t>local.artifactory.eng.vmware.com</a:t>
            </a:r>
            <a:r>
              <a:rPr lang="en-US" sz="1600" b="1" dirty="0"/>
              <a:t>/vmlp-tensorflow-1.13.1-notebook-cpu:0.5.1.41a</a:t>
            </a:r>
            <a:endParaRPr lang="en-US" sz="1600" dirty="0"/>
          </a:p>
          <a:p>
            <a:r>
              <a:rPr lang="en-US" sz="1800" dirty="0"/>
              <a:t>Click the spawn button</a:t>
            </a:r>
          </a:p>
          <a:p>
            <a:r>
              <a:rPr lang="en-US" sz="1800" dirty="0"/>
              <a:t>After notebook server has finished spawning click the connect button to open </a:t>
            </a:r>
            <a:r>
              <a:rPr lang="en-US" sz="1800" dirty="0" err="1"/>
              <a:t>Jupyter</a:t>
            </a:r>
            <a:r>
              <a:rPr lang="en-US" sz="1800" dirty="0"/>
              <a:t> Lab</a:t>
            </a:r>
          </a:p>
          <a:p>
            <a:r>
              <a:rPr lang="en-US" sz="1800" dirty="0"/>
              <a:t>After connecting to </a:t>
            </a:r>
            <a:r>
              <a:rPr lang="en-US" sz="1800" dirty="0" err="1"/>
              <a:t>Jupyter</a:t>
            </a:r>
            <a:r>
              <a:rPr lang="en-US" sz="1800" dirty="0"/>
              <a:t> Lab, Click + button in upper left corner and select terminal</a:t>
            </a:r>
          </a:p>
          <a:p>
            <a:r>
              <a:rPr lang="en-US" sz="1800" dirty="0"/>
              <a:t>Type in following command: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r>
              <a:rPr lang="en-US" sz="1800" dirty="0"/>
              <a:t>After clone is finished, open </a:t>
            </a:r>
            <a:r>
              <a:rPr lang="en-US" sz="1800" dirty="0" err="1"/>
              <a:t>pytorch_training</a:t>
            </a:r>
            <a:r>
              <a:rPr lang="en-US" sz="1800" dirty="0"/>
              <a:t> folder</a:t>
            </a:r>
          </a:p>
          <a:p>
            <a:pPr marL="274320" lvl="1" indent="0">
              <a:buNone/>
            </a:pPr>
            <a:endParaRPr lang="en-US" sz="16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3781-08A1-7149-B26D-D1A462CD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49" y="4851400"/>
            <a:ext cx="8300357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2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77E8-7406-9444-B5F4-3C22980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Operation:  Notebook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7269-BA63-3F47-8E22-B7420991F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Tensor</a:t>
            </a:r>
          </a:p>
          <a:p>
            <a:pPr lvl="1"/>
            <a:r>
              <a:rPr lang="en-US" dirty="0"/>
              <a:t>Multi-Dimension Arrays</a:t>
            </a:r>
          </a:p>
          <a:p>
            <a:pPr lvl="1"/>
            <a:r>
              <a:rPr lang="en-US" dirty="0"/>
              <a:t>Dimension shape</a:t>
            </a:r>
          </a:p>
          <a:p>
            <a:r>
              <a:rPr lang="en-US" dirty="0"/>
              <a:t>Element access</a:t>
            </a:r>
          </a:p>
          <a:p>
            <a:pPr lvl="1"/>
            <a:r>
              <a:rPr lang="en-US" dirty="0"/>
              <a:t>Conditional access</a:t>
            </a:r>
          </a:p>
          <a:p>
            <a:pPr lvl="1"/>
            <a:r>
              <a:rPr lang="en-US" dirty="0"/>
              <a:t>Index access</a:t>
            </a:r>
          </a:p>
          <a:p>
            <a:pPr lvl="1"/>
            <a:r>
              <a:rPr lang="en-US" dirty="0"/>
              <a:t>Slicing</a:t>
            </a:r>
          </a:p>
          <a:p>
            <a:r>
              <a:rPr lang="en-US" dirty="0"/>
              <a:t>Binary operation</a:t>
            </a:r>
          </a:p>
          <a:p>
            <a:pPr lvl="1"/>
            <a:r>
              <a:rPr lang="en-US" dirty="0"/>
              <a:t>Broadcast</a:t>
            </a:r>
          </a:p>
          <a:p>
            <a:r>
              <a:rPr lang="en-US" dirty="0"/>
              <a:t>Creation</a:t>
            </a:r>
          </a:p>
          <a:p>
            <a:pPr lvl="1"/>
            <a:r>
              <a:rPr lang="en-US" dirty="0"/>
              <a:t>Random, Zero, One, Diagonal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Backward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8FB48-E46A-2A4F-A3E0-9C4FF5458F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  <a:p>
            <a:pPr lvl="1"/>
            <a:r>
              <a:rPr lang="en-US" dirty="0"/>
              <a:t>Sum / </a:t>
            </a:r>
            <a:r>
              <a:rPr lang="en-US" dirty="0" err="1"/>
              <a:t>Cumsum</a:t>
            </a:r>
            <a:r>
              <a:rPr lang="en-US" dirty="0"/>
              <a:t> / Max</a:t>
            </a:r>
          </a:p>
          <a:p>
            <a:pPr lvl="1"/>
            <a:r>
              <a:rPr lang="en-US" dirty="0"/>
              <a:t>Along different dimensions</a:t>
            </a:r>
          </a:p>
          <a:p>
            <a:r>
              <a:rPr lang="en-US" dirty="0"/>
              <a:t>Combining Tensors</a:t>
            </a:r>
          </a:p>
          <a:p>
            <a:pPr lvl="1"/>
            <a:r>
              <a:rPr lang="en-US" dirty="0" err="1"/>
              <a:t>Concat</a:t>
            </a:r>
            <a:r>
              <a:rPr lang="en-US" dirty="0"/>
              <a:t> / Stack</a:t>
            </a:r>
          </a:p>
          <a:p>
            <a:r>
              <a:rPr lang="en-US" dirty="0"/>
              <a:t>Dot product</a:t>
            </a:r>
          </a:p>
          <a:p>
            <a:pPr lvl="1"/>
            <a:r>
              <a:rPr lang="en-US" dirty="0" err="1"/>
              <a:t>matmul</a:t>
            </a:r>
            <a:endParaRPr lang="en-US" dirty="0"/>
          </a:p>
          <a:p>
            <a:r>
              <a:rPr lang="en-US" dirty="0"/>
              <a:t>Transformation</a:t>
            </a:r>
          </a:p>
          <a:p>
            <a:pPr lvl="1"/>
            <a:r>
              <a:rPr lang="en-US" dirty="0"/>
              <a:t>Squeeze / </a:t>
            </a:r>
            <a:r>
              <a:rPr lang="en-US" dirty="0" err="1"/>
              <a:t>Unsqueeze</a:t>
            </a:r>
            <a:r>
              <a:rPr lang="en-US" dirty="0"/>
              <a:t> / View</a:t>
            </a:r>
          </a:p>
          <a:p>
            <a:pPr lvl="1"/>
            <a:r>
              <a:rPr lang="en-US" dirty="0"/>
              <a:t>Transpose</a:t>
            </a:r>
          </a:p>
          <a:p>
            <a:r>
              <a:rPr lang="en-US" dirty="0"/>
              <a:t>Selection using another Tensor index</a:t>
            </a:r>
          </a:p>
          <a:p>
            <a:pPr lvl="1"/>
            <a:r>
              <a:rPr lang="en-US" dirty="0"/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109805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C3F11-2C66-0446-BA7B-8AF9C3C7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 Implement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BBB2C-8E3A-7C45-8EF0-B6362444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Function as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34" y="1675137"/>
            <a:ext cx="4568787" cy="277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8" y="2560128"/>
            <a:ext cx="6050296" cy="314283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12172" y="3409637"/>
            <a:ext cx="480447" cy="48841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9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820985"/>
            <a:ext cx="9105900" cy="4622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971972253"/>
      </p:ext>
    </p:extLst>
  </p:cSld>
  <p:clrMapOvr>
    <a:masterClrMapping/>
  </p:clrMapOvr>
</p:sld>
</file>

<file path=ppt/theme/theme1.xml><?xml version="1.0" encoding="utf-8"?>
<a:theme xmlns:a="http://schemas.openxmlformats.org/drawingml/2006/main" name="VMW2016">
  <a:themeElements>
    <a:clrScheme name="VMware-2016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VMware-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">
      <a:srgbClr val="9E3039"/>
    </a:custClr>
    <a:custClr name="Custom Color">
      <a:srgbClr val="F38B00"/>
    </a:custClr>
    <a:custClr name="Custom Color">
      <a:srgbClr val="003D79"/>
    </a:custClr>
  </a:custClrLst>
  <a:extLst>
    <a:ext uri="{05A4C25C-085E-4340-85A3-A5531E510DB2}">
      <thm15:themeFamily xmlns:thm15="http://schemas.microsoft.com/office/thememl/2012/main" name="VMW2016" id="{859F012F-0642-4D09-BCF5-90CBA644C341}" vid="{2CA4E635-6635-46B3-9782-29657C31A7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VMW2016</Template>
  <TotalTime>96859</TotalTime>
  <Words>2394</Words>
  <Application>Microsoft Macintosh PowerPoint</Application>
  <PresentationFormat>Widescreen</PresentationFormat>
  <Paragraphs>627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VMW2016</vt:lpstr>
      <vt:lpstr>PyTorch Workshop</vt:lpstr>
      <vt:lpstr>What is Supervised Machine Learning?</vt:lpstr>
      <vt:lpstr>Machine Learning Process</vt:lpstr>
      <vt:lpstr>Differentiation Programming Paradigm</vt:lpstr>
      <vt:lpstr>vMLP Usage Instructions</vt:lpstr>
      <vt:lpstr>Tensor Operation:  Notebook code walkthrough</vt:lpstr>
      <vt:lpstr>Lab 1:  Implement Linear Regression</vt:lpstr>
      <vt:lpstr>Universal Function as Neural Network</vt:lpstr>
      <vt:lpstr>Choosing Activation Function</vt:lpstr>
      <vt:lpstr>Choosing Loss Function</vt:lpstr>
      <vt:lpstr>NN Model Training</vt:lpstr>
      <vt:lpstr>PowerPoint Presentation</vt:lpstr>
      <vt:lpstr>PowerPoint Presentation</vt:lpstr>
      <vt:lpstr>PowerPoint Presentation</vt:lpstr>
      <vt:lpstr>Vanishing Gradient Problem</vt:lpstr>
      <vt:lpstr>Weight initialization</vt:lpstr>
      <vt:lpstr>PowerPoint Presentation</vt:lpstr>
      <vt:lpstr>Problem of Overfitting</vt:lpstr>
      <vt:lpstr>PowerPoint Presentation</vt:lpstr>
      <vt:lpstr>PowerPoint Presentation</vt:lpstr>
      <vt:lpstr>Pytorch prediction code structure:  Notebook code walkthrough</vt:lpstr>
      <vt:lpstr>Lab 2:  FizzBuzz</vt:lpstr>
      <vt:lpstr>Lunch Break</vt:lpstr>
      <vt:lpstr>Image Classification using Convolutional Neural Network</vt:lpstr>
      <vt:lpstr>CNN common setup</vt:lpstr>
      <vt:lpstr>CONV Layer</vt:lpstr>
      <vt:lpstr>POOL Layer</vt:lpstr>
      <vt:lpstr>Pytorch CNN:  Notebook code walkthrough</vt:lpstr>
      <vt:lpstr>Lab 3:  CFar10</vt:lpstr>
      <vt:lpstr>Sequence prediction</vt:lpstr>
      <vt:lpstr>Recurrent Neural Network (RNN)</vt:lpstr>
      <vt:lpstr>Recurrent Neural Network</vt:lpstr>
      <vt:lpstr>Many to one</vt:lpstr>
      <vt:lpstr>Many to many (aligned)</vt:lpstr>
      <vt:lpstr>Long Short Term Memory (LSTM)</vt:lpstr>
      <vt:lpstr>PowerPoint Presentation</vt:lpstr>
      <vt:lpstr>LSTM (Long Short Term Memory)</vt:lpstr>
      <vt:lpstr>Stacked (Multi-Layer) RNN / LSTM</vt:lpstr>
      <vt:lpstr>Pytorch RNN:  Notebook code walkthrough</vt:lpstr>
      <vt:lpstr>Lab 4:  Sine Function TimeSeries Prediction</vt:lpstr>
      <vt:lpstr>More Network Architectures</vt:lpstr>
      <vt:lpstr>Bi-directional RNN</vt:lpstr>
      <vt:lpstr>Seq2Seq (Many to many, unaligned)</vt:lpstr>
      <vt:lpstr>Seq2Seq (with attention)</vt:lpstr>
      <vt:lpstr>References and 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Junchi Zhang</dc:creator>
  <cp:lastModifiedBy>Dave Ho (c)</cp:lastModifiedBy>
  <cp:revision>815</cp:revision>
  <cp:lastPrinted>2017-11-21T22:06:04Z</cp:lastPrinted>
  <dcterms:created xsi:type="dcterms:W3CDTF">2017-05-11T02:00:35Z</dcterms:created>
  <dcterms:modified xsi:type="dcterms:W3CDTF">2019-09-05T05:02:02Z</dcterms:modified>
</cp:coreProperties>
</file>